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47"/>
  </p:notesMasterIdLst>
  <p:sldIdLst>
    <p:sldId id="256" r:id="rId2"/>
    <p:sldId id="284" r:id="rId3"/>
    <p:sldId id="269" r:id="rId4"/>
    <p:sldId id="257" r:id="rId5"/>
    <p:sldId id="275" r:id="rId6"/>
    <p:sldId id="300" r:id="rId7"/>
    <p:sldId id="301" r:id="rId8"/>
    <p:sldId id="298" r:id="rId9"/>
    <p:sldId id="262" r:id="rId10"/>
    <p:sldId id="297" r:id="rId11"/>
    <p:sldId id="276" r:id="rId12"/>
    <p:sldId id="277" r:id="rId13"/>
    <p:sldId id="278" r:id="rId14"/>
    <p:sldId id="280" r:id="rId15"/>
    <p:sldId id="279" r:id="rId16"/>
    <p:sldId id="258" r:id="rId17"/>
    <p:sldId id="281" r:id="rId18"/>
    <p:sldId id="259" r:id="rId19"/>
    <p:sldId id="273" r:id="rId20"/>
    <p:sldId id="287" r:id="rId21"/>
    <p:sldId id="286" r:id="rId22"/>
    <p:sldId id="289" r:id="rId23"/>
    <p:sldId id="288" r:id="rId24"/>
    <p:sldId id="260" r:id="rId25"/>
    <p:sldId id="282" r:id="rId26"/>
    <p:sldId id="290" r:id="rId27"/>
    <p:sldId id="261" r:id="rId28"/>
    <p:sldId id="293" r:id="rId29"/>
    <p:sldId id="283" r:id="rId30"/>
    <p:sldId id="285" r:id="rId31"/>
    <p:sldId id="291" r:id="rId32"/>
    <p:sldId id="292" r:id="rId33"/>
    <p:sldId id="294" r:id="rId34"/>
    <p:sldId id="274" r:id="rId35"/>
    <p:sldId id="272" r:id="rId36"/>
    <p:sldId id="263" r:id="rId37"/>
    <p:sldId id="266" r:id="rId38"/>
    <p:sldId id="264" r:id="rId39"/>
    <p:sldId id="265" r:id="rId40"/>
    <p:sldId id="267" r:id="rId41"/>
    <p:sldId id="270" r:id="rId42"/>
    <p:sldId id="268" r:id="rId43"/>
    <p:sldId id="295" r:id="rId44"/>
    <p:sldId id="296" r:id="rId45"/>
    <p:sldId id="29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108" y="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9E958-81B9-B046-91DC-346D6BBC84A6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8A168-197D-294D-B53C-13E5FC56E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86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825a23336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825a23336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825a23336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825a23336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e11fc05e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e11fc05e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e11fc05e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e11fc05e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e11fc05e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e11fc05e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e11fc05e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8e11fc05e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e11fc05e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8e11fc05e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262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825a23336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825a23336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429C-4B8D-2A43-93DA-D7182A9F15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429C-4B8D-2A43-93DA-D7182A9F15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112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2409100"/>
            <a:ext cx="82968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856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739800"/>
            <a:ext cx="74361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3892600"/>
            <a:ext cx="74361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72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429C-4B8D-2A43-93DA-D7182A9F15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429C-4B8D-2A43-93DA-D7182A9F15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429C-4B8D-2A43-93DA-D7182A9F15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429C-4B8D-2A43-93DA-D7182A9F15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429C-4B8D-2A43-93DA-D7182A9F15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429C-4B8D-2A43-93DA-D7182A9F15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x-none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429C-4B8D-2A43-93DA-D7182A9F15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F1E4340-8549-9C45-AA54-8A1EC0B35D42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F3DF429C-4B8D-2A43-93DA-D7182A9F15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g"/><Relationship Id="rId3" Type="http://schemas.openxmlformats.org/officeDocument/2006/relationships/image" Target="../media/image17.png"/><Relationship Id="rId7" Type="http://schemas.openxmlformats.org/officeDocument/2006/relationships/image" Target="../media/image20.gif"/><Relationship Id="rId12" Type="http://schemas.openxmlformats.org/officeDocument/2006/relationships/image" Target="../media/image25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gif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5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gif"/><Relationship Id="rId5" Type="http://schemas.openxmlformats.org/officeDocument/2006/relationships/image" Target="../media/image60.gif"/><Relationship Id="rId4" Type="http://schemas.openxmlformats.org/officeDocument/2006/relationships/image" Target="../media/image5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Novel Chemical Structure Input Method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Ella M Gale: ella.gale@bristol.ac.uk</a:t>
            </a:r>
          </a:p>
        </p:txBody>
      </p:sp>
      <p:pic>
        <p:nvPicPr>
          <p:cNvPr id="5" name="Google Shape;594;p45">
            <a:extLst>
              <a:ext uri="{FF2B5EF4-FFF2-40B4-BE49-F238E27FC236}">
                <a16:creationId xmlns:a16="http://schemas.microsoft.com/office/drawing/2014/main" id="{45D4C03A-A165-47DD-83AB-46156729F9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3947" y="3621985"/>
            <a:ext cx="4268637" cy="2736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558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xample-images-from-the-MNIST-dataset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00" b="-8000"/>
          <a:stretch>
            <a:fillRect/>
          </a:stretch>
        </p:blipFill>
        <p:spPr>
          <a:xfrm>
            <a:off x="745130" y="655225"/>
            <a:ext cx="4711566" cy="5465417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628104" y="710793"/>
            <a:ext cx="3074738" cy="546541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MNIST:</a:t>
            </a:r>
          </a:p>
          <a:p>
            <a:r>
              <a:rPr lang="en-US" b="0" dirty="0"/>
              <a:t>Learned features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MNIST </a:t>
            </a:r>
            <a:r>
              <a:rPr lang="en-US" dirty="0" err="1"/>
              <a:t>TAsK</a:t>
            </a:r>
            <a:r>
              <a:rPr lang="en-US" dirty="0"/>
              <a:t> is ‘understandable’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D3316-A922-4E62-A55C-CCABB39AF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552" y="3513630"/>
            <a:ext cx="8438896" cy="2706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7B3B1-920D-4334-A477-923374195A6B}"/>
              </a:ext>
            </a:extLst>
          </p:cNvPr>
          <p:cNvSpPr txBox="1"/>
          <p:nvPr/>
        </p:nvSpPr>
        <p:spPr>
          <a:xfrm>
            <a:off x="5581315" y="2310716"/>
            <a:ext cx="30747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Fried,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Ohad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Rebecca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Fiebrink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"Cross-modal Sound Mapping Using Deep Learning."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NIME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2013.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38784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734120" y="830061"/>
            <a:ext cx="3074738" cy="546541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IMAGENET:</a:t>
            </a:r>
          </a:p>
          <a:p>
            <a:r>
              <a:rPr lang="en-US" b="0" dirty="0"/>
              <a:t>Input data: </a:t>
            </a:r>
            <a:r>
              <a:rPr lang="en-US" b="0" dirty="0" err="1"/>
              <a:t>colour</a:t>
            </a:r>
            <a:r>
              <a:rPr lang="en-US" b="0" dirty="0"/>
              <a:t> 244x244 pixel image</a:t>
            </a:r>
          </a:p>
          <a:p>
            <a:r>
              <a:rPr lang="en-US" b="0" dirty="0"/>
              <a:t>No. Classes = 1000</a:t>
            </a:r>
          </a:p>
          <a:p>
            <a:r>
              <a:rPr lang="en-US" b="0" dirty="0"/>
              <a:t>No. Examples:, 1,300,000</a:t>
            </a:r>
          </a:p>
          <a:p>
            <a:r>
              <a:rPr lang="en-US" b="0" dirty="0"/>
              <a:t>No. examples per class: 1,300</a:t>
            </a:r>
          </a:p>
          <a:p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9882" y="281421"/>
            <a:ext cx="8473716" cy="548640"/>
          </a:xfrm>
        </p:spPr>
        <p:txBody>
          <a:bodyPr/>
          <a:lstStyle/>
          <a:p>
            <a:r>
              <a:rPr lang="en-US" dirty="0"/>
              <a:t>Data Used In Visual Classification Tasks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1950AE-FD85-4EAB-9698-6E29878B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" y="874644"/>
            <a:ext cx="5606843" cy="56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59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99D44B-7190-47D8-9AD2-51A7D903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MoleculeNET</a:t>
            </a:r>
            <a:r>
              <a:rPr lang="en-GB" dirty="0"/>
              <a:t>: Chemical Benchmarks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58B525-C24D-4086-A6E9-876892735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92" y="1029860"/>
            <a:ext cx="8713102" cy="28000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29CC9-6132-4525-B17D-C95BAC7DD7A8}"/>
              </a:ext>
            </a:extLst>
          </p:cNvPr>
          <p:cNvSpPr txBox="1"/>
          <p:nvPr/>
        </p:nvSpPr>
        <p:spPr>
          <a:xfrm>
            <a:off x="251792" y="4161183"/>
            <a:ext cx="4185761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Size of Chemical Benchmark Datasets:</a:t>
            </a:r>
          </a:p>
          <a:p>
            <a:r>
              <a:rPr lang="en-GB" dirty="0"/>
              <a:t>Min:		642	</a:t>
            </a:r>
          </a:p>
          <a:p>
            <a:r>
              <a:rPr lang="en-GB" dirty="0"/>
              <a:t>Max:	437,929</a:t>
            </a:r>
          </a:p>
          <a:p>
            <a:endParaRPr lang="en-GB" dirty="0"/>
          </a:p>
          <a:p>
            <a:r>
              <a:rPr lang="en-GB" dirty="0"/>
              <a:t>Average: 7210 \Pm 26,071.9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5A97FD-2748-43F5-8F47-1519FBDA17C1}"/>
              </a:ext>
            </a:extLst>
          </p:cNvPr>
          <p:cNvSpPr txBox="1"/>
          <p:nvPr/>
        </p:nvSpPr>
        <p:spPr>
          <a:xfrm>
            <a:off x="5252639" y="4161183"/>
            <a:ext cx="3685624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Size of visual benchmark datasets</a:t>
            </a:r>
          </a:p>
          <a:p>
            <a:r>
              <a:rPr lang="en-GB" dirty="0"/>
              <a:t>MNIST: 60,000</a:t>
            </a:r>
          </a:p>
          <a:p>
            <a:r>
              <a:rPr lang="en-GB" dirty="0"/>
              <a:t>cats versus dogs:25,000</a:t>
            </a:r>
          </a:p>
          <a:p>
            <a:r>
              <a:rPr lang="en-GB" dirty="0"/>
              <a:t>Size of IMAGENET: 1,300,000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17A12-C9E7-4F2A-BCDE-D226A2AE7A99}"/>
              </a:ext>
            </a:extLst>
          </p:cNvPr>
          <p:cNvSpPr txBox="1"/>
          <p:nvPr/>
        </p:nvSpPr>
        <p:spPr>
          <a:xfrm>
            <a:off x="265811" y="5870664"/>
            <a:ext cx="463503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Taken from: Wu,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Zhenqin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MoleculeNet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benchmark for molecular machine learning."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 science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.2 (2018): 513-530.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0063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01948-637C-4B35-B667-A1A524246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60" y="1097279"/>
            <a:ext cx="3200400" cy="5314671"/>
          </a:xfrm>
        </p:spPr>
        <p:txBody>
          <a:bodyPr/>
          <a:lstStyle/>
          <a:p>
            <a:r>
              <a:rPr lang="en-GB" dirty="0"/>
              <a:t>Visual data augmentation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Crop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Rotation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Reflection!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22590-8A2E-42B6-A001-6DDC54E9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to small datasets:</a:t>
            </a:r>
            <a:br>
              <a:rPr lang="en-GB" dirty="0"/>
            </a:br>
            <a:r>
              <a:rPr lang="en-GB" dirty="0"/>
              <a:t>Data Augmentation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53C7D27-83D4-426D-AF7D-477AF529FC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32141" y="1097280"/>
            <a:ext cx="1723979" cy="1723979"/>
          </a:xfrm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58F7FB54-9124-470F-B646-C76B2563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09095" y="1097280"/>
            <a:ext cx="1723978" cy="172397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00B1F-71D4-4C88-8FB8-F39F00451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40" y="3004138"/>
            <a:ext cx="1723979" cy="172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D8E19D-FA40-4956-8FB9-A70C00352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878" y="3032460"/>
            <a:ext cx="1722195" cy="17239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683FAA-374C-4E30-B184-9A9B45004329}"/>
              </a:ext>
            </a:extLst>
          </p:cNvPr>
          <p:cNvSpPr txBox="1"/>
          <p:nvPr/>
        </p:nvSpPr>
        <p:spPr>
          <a:xfrm>
            <a:off x="3496595" y="1097278"/>
            <a:ext cx="9797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Original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8D4D88-8B28-469D-92B6-21440ADF9A40}"/>
              </a:ext>
            </a:extLst>
          </p:cNvPr>
          <p:cNvSpPr txBox="1"/>
          <p:nvPr/>
        </p:nvSpPr>
        <p:spPr>
          <a:xfrm>
            <a:off x="7673806" y="1025320"/>
            <a:ext cx="12936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Reflection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F1D58-3482-445A-9319-E6DDA811AF98}"/>
              </a:ext>
            </a:extLst>
          </p:cNvPr>
          <p:cNvSpPr txBox="1"/>
          <p:nvPr/>
        </p:nvSpPr>
        <p:spPr>
          <a:xfrm>
            <a:off x="7710743" y="3022648"/>
            <a:ext cx="12936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Crop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6835B9-62D2-49F0-91F7-9175671F982D}"/>
              </a:ext>
            </a:extLst>
          </p:cNvPr>
          <p:cNvSpPr txBox="1"/>
          <p:nvPr/>
        </p:nvSpPr>
        <p:spPr>
          <a:xfrm>
            <a:off x="3313276" y="2990382"/>
            <a:ext cx="11043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Rotation </a:t>
            </a:r>
          </a:p>
        </p:txBody>
      </p:sp>
    </p:spTree>
    <p:extLst>
      <p:ext uri="{BB962C8B-B14F-4D97-AF65-F5344CB8AC3E}">
        <p14:creationId xmlns:p14="http://schemas.microsoft.com/office/powerpoint/2010/main" val="255920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01948-637C-4B35-B667-A1A524246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60" y="1097279"/>
            <a:ext cx="3200400" cy="5314671"/>
          </a:xfrm>
        </p:spPr>
        <p:txBody>
          <a:bodyPr/>
          <a:lstStyle/>
          <a:p>
            <a:r>
              <a:rPr lang="en-GB" dirty="0"/>
              <a:t>Visual data augmentation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Crop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Rotation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Reflection!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22590-8A2E-42B6-A001-6DDC54E9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to small datasets:</a:t>
            </a:r>
            <a:br>
              <a:rPr lang="en-GB" dirty="0"/>
            </a:br>
            <a:r>
              <a:rPr lang="en-GB" dirty="0"/>
              <a:t>Data Augmentation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200B1F-71D4-4C88-8FB8-F39F0045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40" y="3004138"/>
            <a:ext cx="1723979" cy="172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D8E19D-FA40-4956-8FB9-A70C00352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878" y="3032460"/>
            <a:ext cx="1722195" cy="17239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E977A8-5B88-45D0-BDF7-E5EF307E4B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19"/>
          <a:stretch/>
        </p:blipFill>
        <p:spPr>
          <a:xfrm>
            <a:off x="3932140" y="5236691"/>
            <a:ext cx="4694453" cy="139828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8D4D88-8B28-469D-92B6-21440ADF9A40}"/>
              </a:ext>
            </a:extLst>
          </p:cNvPr>
          <p:cNvSpPr txBox="1"/>
          <p:nvPr/>
        </p:nvSpPr>
        <p:spPr>
          <a:xfrm>
            <a:off x="7673806" y="1025320"/>
            <a:ext cx="12936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Reflection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F1D58-3482-445A-9319-E6DDA811AF98}"/>
              </a:ext>
            </a:extLst>
          </p:cNvPr>
          <p:cNvSpPr txBox="1"/>
          <p:nvPr/>
        </p:nvSpPr>
        <p:spPr>
          <a:xfrm>
            <a:off x="7710743" y="3022648"/>
            <a:ext cx="12936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Crop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6835B9-62D2-49F0-91F7-9175671F982D}"/>
              </a:ext>
            </a:extLst>
          </p:cNvPr>
          <p:cNvSpPr txBox="1"/>
          <p:nvPr/>
        </p:nvSpPr>
        <p:spPr>
          <a:xfrm>
            <a:off x="3313276" y="2990382"/>
            <a:ext cx="11043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Rotation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004D6-A4F9-4CD9-8670-062696F652C5}"/>
              </a:ext>
            </a:extLst>
          </p:cNvPr>
          <p:cNvSpPr txBox="1"/>
          <p:nvPr/>
        </p:nvSpPr>
        <p:spPr>
          <a:xfrm>
            <a:off x="11429" y="0"/>
            <a:ext cx="9144001" cy="490294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10302-749E-4B7B-A960-6A9DB87A5FEF}"/>
              </a:ext>
            </a:extLst>
          </p:cNvPr>
          <p:cNvSpPr txBox="1"/>
          <p:nvPr/>
        </p:nvSpPr>
        <p:spPr>
          <a:xfrm rot="-2160000">
            <a:off x="316038" y="2705859"/>
            <a:ext cx="8810425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endParaRPr lang="en-GB" sz="2400" dirty="0"/>
          </a:p>
          <a:p>
            <a:r>
              <a:rPr lang="en-GB" sz="3200" b="1" dirty="0"/>
              <a:t>But how would this work with molecules???</a:t>
            </a:r>
          </a:p>
          <a:p>
            <a:endParaRPr lang="en-GB" sz="2400" dirty="0"/>
          </a:p>
        </p:txBody>
      </p: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58F7FB54-9124-470F-B646-C76B2563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317660" y="757829"/>
            <a:ext cx="1723978" cy="172397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53C7D27-83D4-426D-AF7D-477AF529FC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28703" y="757829"/>
            <a:ext cx="1723979" cy="1723979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53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E153DC-4DEE-4D0E-86C8-BD567CFD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3B02CD-A6AE-455A-95DB-E28654210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AF581-18B8-44EF-82FB-6674AC68B6C2}"/>
              </a:ext>
            </a:extLst>
          </p:cNvPr>
          <p:cNvSpPr txBox="1"/>
          <p:nvPr/>
        </p:nvSpPr>
        <p:spPr>
          <a:xfrm>
            <a:off x="776451" y="874454"/>
            <a:ext cx="7338864" cy="51090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800" b="1" dirty="0"/>
              <a:t>Premise:</a:t>
            </a:r>
          </a:p>
          <a:p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Encode the 3D structure and symmetry properties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Use deep-neural networks (NNs)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Add in data augmentation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/>
              <a:t>We need a simpler benchmark tasks!</a:t>
            </a:r>
          </a:p>
        </p:txBody>
      </p:sp>
    </p:spTree>
    <p:extLst>
      <p:ext uri="{BB962C8B-B14F-4D97-AF65-F5344CB8AC3E}">
        <p14:creationId xmlns:p14="http://schemas.microsoft.com/office/powerpoint/2010/main" val="412877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2"/>
          <p:cNvSpPr txBox="1">
            <a:spLocks noGrp="1"/>
          </p:cNvSpPr>
          <p:nvPr>
            <p:ph type="title"/>
          </p:nvPr>
        </p:nvSpPr>
        <p:spPr>
          <a:xfrm>
            <a:off x="2435000" y="26736"/>
            <a:ext cx="6294900" cy="847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Encoding Chemicals</a:t>
            </a:r>
            <a:endParaRPr dirty="0"/>
          </a:p>
        </p:txBody>
      </p:sp>
      <p:grpSp>
        <p:nvGrpSpPr>
          <p:cNvPr id="542" name="Google Shape;542;p42"/>
          <p:cNvGrpSpPr/>
          <p:nvPr/>
        </p:nvGrpSpPr>
        <p:grpSpPr>
          <a:xfrm>
            <a:off x="-77797" y="5347304"/>
            <a:ext cx="9121394" cy="1356169"/>
            <a:chOff x="6963339" y="63941"/>
            <a:chExt cx="2121503" cy="2913187"/>
          </a:xfrm>
        </p:grpSpPr>
        <p:pic>
          <p:nvPicPr>
            <p:cNvPr id="543" name="Google Shape;54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63339" y="282043"/>
              <a:ext cx="2121503" cy="2695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2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23729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42"/>
            <p:cNvSpPr txBox="1"/>
            <p:nvPr/>
          </p:nvSpPr>
          <p:spPr>
            <a:xfrm>
              <a:off x="7070240" y="63941"/>
              <a:ext cx="1907700" cy="24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-GB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See:</a:t>
              </a:r>
              <a:endParaRPr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GB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[1] E. Gale &amp; D. Durand, “Improving Reaction Prediction, </a:t>
              </a:r>
              <a:r>
                <a:rPr lang="en-GB" sz="1100" i="1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Nature Chemistry</a:t>
              </a:r>
              <a:r>
                <a:rPr lang="en-GB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</a:t>
              </a:r>
              <a:r>
                <a:rPr lang="en-GB" sz="1100" b="1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12</a:t>
              </a:r>
              <a:r>
                <a:rPr lang="en-GB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509-510 (2020)”</a:t>
              </a:r>
              <a:endParaRPr sz="11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GB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[2] G. </a:t>
              </a:r>
              <a:r>
                <a:rPr lang="en-GB" sz="1100" dirty="0" err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Grethe</a:t>
              </a:r>
              <a:r>
                <a:rPr lang="en-GB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et al,, ““International chemical identifier for 	reactions” (</a:t>
              </a:r>
              <a:r>
                <a:rPr lang="en-GB" sz="1100" dirty="0" err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RInChI</a:t>
              </a:r>
              <a:r>
                <a:rPr lang="en-GB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)”, </a:t>
              </a:r>
              <a:r>
                <a:rPr lang="en-GB" sz="1100" i="1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J. </a:t>
              </a:r>
              <a:r>
                <a:rPr lang="en-GB" sz="1100" i="1" dirty="0" err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Cheminformatics</a:t>
              </a:r>
              <a:r>
                <a:rPr lang="en-GB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“ (2018)</a:t>
              </a:r>
              <a:endParaRPr sz="11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GB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[3] Graphical representation standards for chemical reactions (</a:t>
              </a:r>
              <a:r>
                <a:rPr lang="en-GB" sz="1100" i="1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IUPAC 	Recommendations 2019</a:t>
              </a:r>
              <a:r>
                <a:rPr lang="en-GB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), L.S. Press, J.B. Press, K.T. Taylor</a:t>
              </a:r>
              <a:br>
                <a:rPr lang="en-GB" sz="1200" dirty="0">
                  <a:solidFill>
                    <a:schemeClr val="dk2"/>
                  </a:solidFill>
                </a:rPr>
              </a:br>
              <a:endParaRPr sz="1200" dirty="0">
                <a:solidFill>
                  <a:schemeClr val="dk2"/>
                </a:solidFill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-GB" sz="12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sz="1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547" name="Google Shape;547;p42"/>
          <p:cNvPicPr preferRelativeResize="0"/>
          <p:nvPr/>
        </p:nvPicPr>
        <p:blipFill rotWithShape="1">
          <a:blip r:embed="rId5">
            <a:alphaModFix/>
          </a:blip>
          <a:srcRect t="7110" b="26311"/>
          <a:stretch/>
        </p:blipFill>
        <p:spPr>
          <a:xfrm>
            <a:off x="1002633" y="823206"/>
            <a:ext cx="7727270" cy="41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2"/>
          <p:cNvSpPr txBox="1"/>
          <p:nvPr/>
        </p:nvSpPr>
        <p:spPr>
          <a:xfrm>
            <a:off x="994482" y="4768946"/>
            <a:ext cx="6294900" cy="6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Lato"/>
                <a:ea typeface="Lato"/>
                <a:cs typeface="Lato"/>
                <a:sym typeface="Lato"/>
              </a:rPr>
              <a:t>f.  SMILES:  </a:t>
            </a:r>
            <a:r>
              <a:rPr lang="en-GB" sz="1200" b="1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C1COCCO1</a:t>
            </a: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p42"/>
          <p:cNvSpPr txBox="1"/>
          <p:nvPr/>
        </p:nvSpPr>
        <p:spPr>
          <a:xfrm>
            <a:off x="3182533" y="1357337"/>
            <a:ext cx="479700" cy="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2D</a:t>
            </a:r>
            <a:endParaRPr sz="1500" b="1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42"/>
          <p:cNvSpPr txBox="1"/>
          <p:nvPr/>
        </p:nvSpPr>
        <p:spPr>
          <a:xfrm>
            <a:off x="3259321" y="4828305"/>
            <a:ext cx="479700" cy="5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1D</a:t>
            </a:r>
            <a:endParaRPr sz="1500" b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1" name="Google Shape;551;p42"/>
          <p:cNvCxnSpPr/>
          <p:nvPr/>
        </p:nvCxnSpPr>
        <p:spPr>
          <a:xfrm rot="10800000" flipH="1">
            <a:off x="3682633" y="4790837"/>
            <a:ext cx="918600" cy="3472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2" name="Google Shape;552;p42"/>
          <p:cNvSpPr txBox="1"/>
          <p:nvPr/>
        </p:nvSpPr>
        <p:spPr>
          <a:xfrm>
            <a:off x="3739021" y="4188438"/>
            <a:ext cx="479700" cy="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1D</a:t>
            </a:r>
            <a:endParaRPr sz="1500" b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42"/>
          <p:cNvSpPr txBox="1"/>
          <p:nvPr/>
        </p:nvSpPr>
        <p:spPr>
          <a:xfrm>
            <a:off x="4929250" y="3525302"/>
            <a:ext cx="13434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Lato"/>
                <a:ea typeface="Lato"/>
                <a:cs typeface="Lato"/>
                <a:sym typeface="Lato"/>
              </a:rPr>
              <a:t>(Usually a</a:t>
            </a:r>
            <a:endParaRPr sz="14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Lato"/>
                <a:ea typeface="Lato"/>
                <a:cs typeface="Lato"/>
                <a:sym typeface="Lato"/>
              </a:rPr>
              <a:t>Neural </a:t>
            </a:r>
            <a:endParaRPr sz="14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latin typeface="Lato"/>
                <a:ea typeface="Lato"/>
                <a:cs typeface="Lato"/>
                <a:sym typeface="Lato"/>
              </a:rPr>
              <a:t>network)</a:t>
            </a:r>
            <a:endParaRPr sz="1400" b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3726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25C34F-CDC3-4885-9C76-D3F00A63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difficult is the problem?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24B487D9-B5A9-4AEC-A5CA-846EAAC5089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86241873"/>
              </p:ext>
            </p:extLst>
          </p:nvPr>
        </p:nvGraphicFramePr>
        <p:xfrm>
          <a:off x="285008" y="914400"/>
          <a:ext cx="8478982" cy="557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782">
                  <a:extLst>
                    <a:ext uri="{9D8B030D-6E8A-4147-A177-3AD203B41FA5}">
                      <a16:colId xmlns:a16="http://schemas.microsoft.com/office/drawing/2014/main" val="2601096800"/>
                    </a:ext>
                  </a:extLst>
                </a:gridCol>
                <a:gridCol w="2137558">
                  <a:extLst>
                    <a:ext uri="{9D8B030D-6E8A-4147-A177-3AD203B41FA5}">
                      <a16:colId xmlns:a16="http://schemas.microsoft.com/office/drawing/2014/main" val="633610999"/>
                    </a:ext>
                  </a:extLst>
                </a:gridCol>
                <a:gridCol w="1983179">
                  <a:extLst>
                    <a:ext uri="{9D8B030D-6E8A-4147-A177-3AD203B41FA5}">
                      <a16:colId xmlns:a16="http://schemas.microsoft.com/office/drawing/2014/main" val="2723853563"/>
                    </a:ext>
                  </a:extLst>
                </a:gridCol>
                <a:gridCol w="3194463">
                  <a:extLst>
                    <a:ext uri="{9D8B030D-6E8A-4147-A177-3AD203B41FA5}">
                      <a16:colId xmlns:a16="http://schemas.microsoft.com/office/drawing/2014/main" val="2719621752"/>
                    </a:ext>
                  </a:extLst>
                </a:gridCol>
              </a:tblGrid>
              <a:tr h="728558">
                <a:tc>
                  <a:txBody>
                    <a:bodyPr/>
                    <a:lstStyle/>
                    <a:p>
                      <a:r>
                        <a:rPr lang="en-GB" dirty="0"/>
                        <a:t>Data</a:t>
                      </a:r>
                    </a:p>
                    <a:p>
                      <a:r>
                        <a:rPr lang="en-GB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Humanity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Chemistry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28204"/>
                  </a:ext>
                </a:extLst>
              </a:tr>
              <a:tr h="1616427">
                <a:tc>
                  <a:txBody>
                    <a:bodyPr/>
                    <a:lstStyle/>
                    <a:p>
                      <a:r>
                        <a:rPr lang="en-GB" dirty="0"/>
                        <a:t>3-D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~6 </a:t>
                      </a:r>
                    </a:p>
                    <a:p>
                      <a:r>
                        <a:rPr lang="en-GB" dirty="0"/>
                        <a:t>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-infinity!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727575"/>
                  </a:ext>
                </a:extLst>
              </a:tr>
              <a:tr h="1616427">
                <a:tc>
                  <a:txBody>
                    <a:bodyPr/>
                    <a:lstStyle/>
                    <a:p>
                      <a:r>
                        <a:rPr lang="en-GB" dirty="0"/>
                        <a:t>2-D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~18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30,000 BCE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93032"/>
                  </a:ext>
                </a:extLst>
              </a:tr>
              <a:tr h="1616427">
                <a:tc>
                  <a:txBody>
                    <a:bodyPr/>
                    <a:lstStyle/>
                    <a:p>
                      <a:r>
                        <a:rPr lang="en-GB" dirty="0"/>
                        <a:t>1-D and symbolic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~3-4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3400 BCE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C1COCCO1</a:t>
                      </a:r>
                    </a:p>
                    <a:p>
                      <a:r>
                        <a:rPr lang="en-GB" sz="18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sym typeface="Roboto"/>
                        </a:rPr>
                        <a:t>C2H5OH</a:t>
                      </a:r>
                    </a:p>
                    <a:p>
                      <a:r>
                        <a:rPr lang="en-GB" sz="18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sym typeface="Roboto"/>
                        </a:rPr>
                        <a:t>Ethanol</a:t>
                      </a:r>
                    </a:p>
                    <a:p>
                      <a:r>
                        <a:rPr lang="en-GB" sz="18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sym typeface="Roboto"/>
                        </a:rPr>
                        <a:t>CAS 639052-78-1</a:t>
                      </a:r>
                    </a:p>
                    <a:p>
                      <a:r>
                        <a:rPr lang="en-GB" sz="18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sym typeface="Roboto"/>
                        </a:rPr>
                        <a:t>[0000010100001100 … 0]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807600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A919381B-C30F-492B-A557-BD6C67DC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48" y="3655476"/>
            <a:ext cx="1516135" cy="11168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91667A-E55E-49E8-8299-36C89469F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9" r="24967" b="63066"/>
          <a:stretch/>
        </p:blipFill>
        <p:spPr>
          <a:xfrm>
            <a:off x="1507308" y="5371339"/>
            <a:ext cx="1983935" cy="10025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81F560-E296-4140-A712-380562E0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 contrast="12000"/>
                    </a14:imgEffect>
                  </a14:imgLayer>
                </a14:imgProps>
              </a:ext>
            </a:extLst>
          </a:blip>
          <a:srcRect l="2273" t="11851" r="2597" b="11186"/>
          <a:stretch/>
        </p:blipFill>
        <p:spPr>
          <a:xfrm>
            <a:off x="3651064" y="4018012"/>
            <a:ext cx="1864732" cy="7543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5DE3FB-8410-483D-B99F-5C203CD6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165" y="5371339"/>
            <a:ext cx="1579418" cy="10025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EEB9ED-A1A6-4910-B311-5A5DE962C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3774" y="1832125"/>
            <a:ext cx="2217712" cy="12474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C304B8-87BF-4140-BFCF-489D039A1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732025" y="1991989"/>
            <a:ext cx="1800080" cy="6122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C3BCAB0-C8B0-4FBF-816B-1354D680EC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694" y="4053707"/>
            <a:ext cx="930728" cy="7887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37A8FD-CB54-43F1-8AD1-26C8EEBCB5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0180" y="3186006"/>
            <a:ext cx="1688066" cy="1699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8A60EA-7F2F-4F7C-AE67-D598EFF3107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766" t="8865" r="56978" b="65834"/>
          <a:stretch/>
        </p:blipFill>
        <p:spPr>
          <a:xfrm>
            <a:off x="7809637" y="3281355"/>
            <a:ext cx="857960" cy="7543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DEB537D-0DBC-4C00-AB0C-81017361EAA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2331" t="17504" r="34083" b="73397"/>
          <a:stretch/>
        </p:blipFill>
        <p:spPr>
          <a:xfrm>
            <a:off x="7059883" y="3293360"/>
            <a:ext cx="675483" cy="27127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DB160CE-0320-4931-8D7A-51559431EA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4644" t="10334" b="63263"/>
          <a:stretch/>
        </p:blipFill>
        <p:spPr>
          <a:xfrm>
            <a:off x="6037459" y="1260124"/>
            <a:ext cx="953507" cy="59536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EB0EC75-800D-4A56-92D2-6879CA219C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0588" y="1727193"/>
            <a:ext cx="1190625" cy="145732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0D101B5-9463-4C62-A907-FEFBF5E396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1569" b="42773"/>
          <a:stretch/>
        </p:blipFill>
        <p:spPr>
          <a:xfrm>
            <a:off x="7288754" y="974178"/>
            <a:ext cx="1332732" cy="7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7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>
            <a:spLocks noGrp="1"/>
          </p:cNvSpPr>
          <p:nvPr>
            <p:ph type="title"/>
          </p:nvPr>
        </p:nvSpPr>
        <p:spPr>
          <a:xfrm>
            <a:off x="2435000" y="767933"/>
            <a:ext cx="6294900" cy="847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Encoding Chemicals (New)</a:t>
            </a:r>
            <a:endParaRPr dirty="0"/>
          </a:p>
        </p:txBody>
      </p:sp>
      <p:grpSp>
        <p:nvGrpSpPr>
          <p:cNvPr id="559" name="Google Shape;559;p43"/>
          <p:cNvGrpSpPr/>
          <p:nvPr/>
        </p:nvGrpSpPr>
        <p:grpSpPr>
          <a:xfrm>
            <a:off x="-1902" y="1566174"/>
            <a:ext cx="2403025" cy="4523893"/>
            <a:chOff x="6963337" y="282034"/>
            <a:chExt cx="2121501" cy="2984080"/>
          </a:xfrm>
        </p:grpSpPr>
        <p:pic>
          <p:nvPicPr>
            <p:cNvPr id="560" name="Google Shape;56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63337" y="282034"/>
              <a:ext cx="2121501" cy="2984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43"/>
            <p:cNvSpPr txBox="1"/>
            <p:nvPr/>
          </p:nvSpPr>
          <p:spPr>
            <a:xfrm>
              <a:off x="7064004" y="388489"/>
              <a:ext cx="1907700" cy="2147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-GB" sz="1400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Problems:</a:t>
              </a:r>
              <a:endParaRPr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Raleway"/>
                  <a:ea typeface="Raleway"/>
                  <a:cs typeface="Raleway"/>
                  <a:sym typeface="Raleway"/>
                </a:rPr>
                <a:t>1. We want to retrain 3D structure for chirality</a:t>
              </a:r>
              <a:endParaRPr sz="1400" b="1" dirty="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Raleway"/>
                  <a:ea typeface="Raleway"/>
                  <a:cs typeface="Raleway"/>
                  <a:sym typeface="Raleway"/>
                </a:rPr>
                <a:t>2. Deep-NNs have had the most success with 2D image data</a:t>
              </a:r>
              <a:endParaRPr sz="1400" b="1" dirty="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Raleway"/>
                  <a:ea typeface="Raleway"/>
                  <a:cs typeface="Raleway"/>
                  <a:sym typeface="Raleway"/>
                </a:rPr>
                <a:t>3. We need lots of data for NNs to learn (data augmentation).</a:t>
              </a:r>
              <a:endParaRPr sz="1400" b="1" dirty="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Raleway"/>
                  <a:ea typeface="Raleway"/>
                  <a:cs typeface="Raleway"/>
                  <a:sym typeface="Raleway"/>
                </a:rPr>
                <a:t>4. Data augmentation is usually done using reflection (not appropriate for chemistry</a:t>
              </a:r>
              <a:endParaRPr sz="1400" b="1" dirty="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endParaRPr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br>
                <a:rPr lang="en-GB" sz="1200" dirty="0">
                  <a:solidFill>
                    <a:schemeClr val="dk2"/>
                  </a:solidFill>
                </a:rPr>
              </a:br>
              <a:endParaRPr sz="1200" dirty="0">
                <a:solidFill>
                  <a:schemeClr val="dk2"/>
                </a:solidFill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-GB" sz="12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</a:t>
              </a:r>
              <a:endParaRPr sz="1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562" name="Google Shape;562;p43"/>
          <p:cNvSpPr txBox="1"/>
          <p:nvPr/>
        </p:nvSpPr>
        <p:spPr>
          <a:xfrm>
            <a:off x="119300" y="767933"/>
            <a:ext cx="2160900" cy="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sz="3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3" name="Google Shape;563;p43"/>
          <p:cNvPicPr preferRelativeResize="0"/>
          <p:nvPr/>
        </p:nvPicPr>
        <p:blipFill rotWithShape="1">
          <a:blip r:embed="rId4">
            <a:alphaModFix/>
          </a:blip>
          <a:srcRect l="40807" t="7110" b="26311"/>
          <a:stretch/>
        </p:blipFill>
        <p:spPr>
          <a:xfrm>
            <a:off x="6720726" y="4081767"/>
            <a:ext cx="1932975" cy="215936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3"/>
          <p:cNvSpPr txBox="1"/>
          <p:nvPr/>
        </p:nvSpPr>
        <p:spPr>
          <a:xfrm>
            <a:off x="4592575" y="4081767"/>
            <a:ext cx="2056500" cy="21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3D input can be converted to a novel 2D input that retains rotational symmetry and chirality.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This will allow a speed-up compared to 3D NNs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5" name="Google Shape;565;p43"/>
          <p:cNvPicPr preferRelativeResize="0"/>
          <p:nvPr/>
        </p:nvPicPr>
        <p:blipFill rotWithShape="1">
          <a:blip r:embed="rId4">
            <a:alphaModFix/>
          </a:blip>
          <a:srcRect l="40807" t="7110" b="26311"/>
          <a:stretch/>
        </p:blipFill>
        <p:spPr>
          <a:xfrm>
            <a:off x="6725276" y="1768767"/>
            <a:ext cx="1932975" cy="215936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3"/>
          <p:cNvSpPr txBox="1"/>
          <p:nvPr/>
        </p:nvSpPr>
        <p:spPr>
          <a:xfrm>
            <a:off x="4592575" y="1781833"/>
            <a:ext cx="2056500" cy="21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3D  input can be used with spherical or 3D neural nets</a:t>
            </a:r>
            <a:r>
              <a:rPr lang="en-GB" dirty="0">
                <a:latin typeface="Lato"/>
                <a:ea typeface="Lato"/>
                <a:cs typeface="Lato"/>
                <a:sym typeface="Lato"/>
              </a:rPr>
              <a:t>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8" name="Google Shape;568;p43"/>
          <p:cNvPicPr preferRelativeResize="0"/>
          <p:nvPr/>
        </p:nvPicPr>
        <p:blipFill rotWithShape="1">
          <a:blip r:embed="rId5">
            <a:alphaModFix/>
          </a:blip>
          <a:srcRect l="34659" r="34526"/>
          <a:stretch/>
        </p:blipFill>
        <p:spPr>
          <a:xfrm>
            <a:off x="1777122" y="2107633"/>
            <a:ext cx="301445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3"/>
          <p:cNvSpPr txBox="1"/>
          <p:nvPr/>
        </p:nvSpPr>
        <p:spPr>
          <a:xfrm>
            <a:off x="2822225" y="1883433"/>
            <a:ext cx="1349400" cy="4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3D structure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0" name="Google Shape;570;p43"/>
          <p:cNvCxnSpPr/>
          <p:nvPr/>
        </p:nvCxnSpPr>
        <p:spPr>
          <a:xfrm rot="10800000" flipH="1">
            <a:off x="4411478" y="2759898"/>
            <a:ext cx="836400" cy="749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43"/>
          <p:cNvCxnSpPr>
            <a:cxnSpLocks/>
          </p:cNvCxnSpPr>
          <p:nvPr/>
        </p:nvCxnSpPr>
        <p:spPr>
          <a:xfrm>
            <a:off x="4161242" y="4911362"/>
            <a:ext cx="479700" cy="7452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322742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8BC9161-F152-4C12-BB76-47F5F3F91380}"/>
              </a:ext>
            </a:extLst>
          </p:cNvPr>
          <p:cNvSpPr/>
          <p:nvPr/>
        </p:nvSpPr>
        <p:spPr>
          <a:xfrm>
            <a:off x="1317770" y="4250183"/>
            <a:ext cx="1048878" cy="10439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160D5F-45BF-4FAE-AB6F-A7FCDC7F68DF}"/>
              </a:ext>
            </a:extLst>
          </p:cNvPr>
          <p:cNvSpPr/>
          <p:nvPr/>
        </p:nvSpPr>
        <p:spPr>
          <a:xfrm>
            <a:off x="1304963" y="3022858"/>
            <a:ext cx="1048878" cy="10439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Symmetry, rotation, augmentation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3026" y="2127700"/>
            <a:ext cx="6258685" cy="438583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Using different rotations of a molecule is acceptable augmentation</a:t>
            </a:r>
          </a:p>
          <a:p>
            <a:r>
              <a:rPr lang="en-US" dirty="0"/>
              <a:t>Using reflection operations is not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We need to preserve:</a:t>
            </a:r>
          </a:p>
          <a:p>
            <a:pPr lvl="1"/>
            <a:r>
              <a:rPr lang="en-US" sz="2800" b="1" dirty="0"/>
              <a:t>Rotational symmetry</a:t>
            </a:r>
          </a:p>
          <a:p>
            <a:pPr lvl="1"/>
            <a:r>
              <a:rPr lang="en-US" sz="2800" b="1" dirty="0"/>
              <a:t>Chirality</a:t>
            </a:r>
          </a:p>
          <a:p>
            <a:pPr lvl="1"/>
            <a:r>
              <a:rPr lang="en-US" sz="2800" b="1" dirty="0"/>
              <a:t>Global structure</a:t>
            </a:r>
          </a:p>
          <a:p>
            <a:pPr lvl="1"/>
            <a:r>
              <a:rPr lang="en-US" sz="2800" b="1" dirty="0"/>
              <a:t>Translational invariance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89FE8D4-2AB2-4BAE-9454-8B9775B2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75" y="599187"/>
            <a:ext cx="1043946" cy="10439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1357DA-2E14-4777-A8D3-3A2F9ECF66E2}"/>
              </a:ext>
            </a:extLst>
          </p:cNvPr>
          <p:cNvSpPr/>
          <p:nvPr/>
        </p:nvSpPr>
        <p:spPr>
          <a:xfrm>
            <a:off x="162513" y="4250183"/>
            <a:ext cx="1048878" cy="10439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26297E9B-1EA7-4012-91DE-D275C388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58460" y="605808"/>
            <a:ext cx="1043946" cy="10439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1CF568-2AC2-45E9-AE34-4257B30DE51C}"/>
              </a:ext>
            </a:extLst>
          </p:cNvPr>
          <p:cNvCxnSpPr/>
          <p:nvPr/>
        </p:nvCxnSpPr>
        <p:spPr>
          <a:xfrm>
            <a:off x="1352065" y="599187"/>
            <a:ext cx="1038555" cy="1015946"/>
          </a:xfrm>
          <a:prstGeom prst="line">
            <a:avLst/>
          </a:prstGeom>
          <a:ln w="7620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E3F73D-22F0-49C1-ACAA-4998DBCB770A}"/>
              </a:ext>
            </a:extLst>
          </p:cNvPr>
          <p:cNvCxnSpPr/>
          <p:nvPr/>
        </p:nvCxnSpPr>
        <p:spPr>
          <a:xfrm flipH="1">
            <a:off x="1358460" y="599187"/>
            <a:ext cx="1043946" cy="1015946"/>
          </a:xfrm>
          <a:prstGeom prst="line">
            <a:avLst/>
          </a:prstGeom>
          <a:ln w="76200">
            <a:solidFill>
              <a:srgbClr val="C0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5835746F-5E58-4CBC-BCDE-B5BDE09B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5" y="1795532"/>
            <a:ext cx="1021275" cy="10212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2C9B6757-714F-47AA-B400-A47CBF9E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17770" y="1795533"/>
            <a:ext cx="1043946" cy="10439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9C3C6C-EA81-423F-9FDC-038969FB8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986" b="26747"/>
          <a:stretch/>
        </p:blipFill>
        <p:spPr>
          <a:xfrm>
            <a:off x="232205" y="3022858"/>
            <a:ext cx="941884" cy="812283"/>
          </a:xfrm>
          <a:prstGeom prst="rect">
            <a:avLst/>
          </a:prstGeom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20BD032-9BD6-445E-8A02-0BA596BE31C4}"/>
              </a:ext>
            </a:extLst>
          </p:cNvPr>
          <p:cNvSpPr/>
          <p:nvPr/>
        </p:nvSpPr>
        <p:spPr>
          <a:xfrm>
            <a:off x="176242" y="3022858"/>
            <a:ext cx="1048878" cy="104394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EFE4F0-5583-4255-8AC5-DF5D558CE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75" b="25549"/>
          <a:stretch/>
        </p:blipFill>
        <p:spPr>
          <a:xfrm>
            <a:off x="1335561" y="4293059"/>
            <a:ext cx="941883" cy="837988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5669CA-41B2-4052-BD1A-59ED5EE3A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986" b="26747"/>
          <a:stretch/>
        </p:blipFill>
        <p:spPr>
          <a:xfrm>
            <a:off x="210671" y="4297479"/>
            <a:ext cx="941884" cy="81228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5C5028-BC90-4D23-B939-B03D5A86D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986" b="26747"/>
          <a:stretch/>
        </p:blipFill>
        <p:spPr>
          <a:xfrm rot="10800000">
            <a:off x="1358460" y="3053838"/>
            <a:ext cx="941884" cy="812283"/>
          </a:xfrm>
          <a:prstGeom prst="rect">
            <a:avLst/>
          </a:prstGeom>
          <a:ln>
            <a:noFill/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F0F2BB8-DCBD-4709-85B3-624959DDAD25}"/>
              </a:ext>
            </a:extLst>
          </p:cNvPr>
          <p:cNvSpPr/>
          <p:nvPr/>
        </p:nvSpPr>
        <p:spPr>
          <a:xfrm>
            <a:off x="174527" y="5477508"/>
            <a:ext cx="1048878" cy="10439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979DA9-3E23-4629-84A3-264F3B0EF0BF}"/>
              </a:ext>
            </a:extLst>
          </p:cNvPr>
          <p:cNvSpPr/>
          <p:nvPr/>
        </p:nvSpPr>
        <p:spPr>
          <a:xfrm>
            <a:off x="1304963" y="5477508"/>
            <a:ext cx="1048878" cy="10439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CC9E928-E389-4E69-A90E-69370F032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986" b="26747"/>
          <a:stretch/>
        </p:blipFill>
        <p:spPr>
          <a:xfrm>
            <a:off x="228024" y="5477508"/>
            <a:ext cx="941884" cy="812283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9869862-0CA0-479F-8CE5-06BB8DC01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986" b="26747"/>
          <a:stretch/>
        </p:blipFill>
        <p:spPr>
          <a:xfrm>
            <a:off x="1346674" y="5709171"/>
            <a:ext cx="941884" cy="812283"/>
          </a:xfrm>
          <a:prstGeom prst="rect">
            <a:avLst/>
          </a:prstGeom>
          <a:ln>
            <a:noFill/>
          </a:ln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96CC9A-65B4-4EF5-B95D-EE3173424512}"/>
              </a:ext>
            </a:extLst>
          </p:cNvPr>
          <p:cNvCxnSpPr/>
          <p:nvPr/>
        </p:nvCxnSpPr>
        <p:spPr>
          <a:xfrm>
            <a:off x="1315286" y="4264183"/>
            <a:ext cx="1038555" cy="1015946"/>
          </a:xfrm>
          <a:prstGeom prst="line">
            <a:avLst/>
          </a:prstGeom>
          <a:ln w="76200">
            <a:solidFill>
              <a:srgbClr val="C00000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B53886-18E4-4B32-9A99-62A7BBB99141}"/>
              </a:ext>
            </a:extLst>
          </p:cNvPr>
          <p:cNvCxnSpPr/>
          <p:nvPr/>
        </p:nvCxnSpPr>
        <p:spPr>
          <a:xfrm flipH="1">
            <a:off x="1295643" y="4260880"/>
            <a:ext cx="1043946" cy="1015946"/>
          </a:xfrm>
          <a:prstGeom prst="line">
            <a:avLst/>
          </a:prstGeom>
          <a:ln w="76200">
            <a:solidFill>
              <a:srgbClr val="C00000">
                <a:alpha val="3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3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BB8189-579A-4D14-AC80-CA47DA52A488}"/>
              </a:ext>
            </a:extLst>
          </p:cNvPr>
          <p:cNvSpPr txBox="1"/>
          <p:nvPr/>
        </p:nvSpPr>
        <p:spPr>
          <a:xfrm>
            <a:off x="632564" y="643622"/>
            <a:ext cx="7878871" cy="584775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b="1" dirty="0"/>
              <a:t>Overall Motivation</a:t>
            </a:r>
          </a:p>
          <a:p>
            <a:endParaRPr lang="en-GB" dirty="0"/>
          </a:p>
          <a:p>
            <a:r>
              <a:rPr lang="en-GB" u="sng" dirty="0"/>
              <a:t>We want to apply machine learning (artificial intelligence) to chemistry</a:t>
            </a:r>
          </a:p>
          <a:p>
            <a:endParaRPr lang="en-GB" dirty="0"/>
          </a:p>
          <a:p>
            <a:r>
              <a:rPr lang="en-GB" dirty="0"/>
              <a:t>But,</a:t>
            </a:r>
          </a:p>
          <a:p>
            <a:r>
              <a:rPr lang="en-GB" dirty="0"/>
              <a:t>The big advances in ML have been focussed on specific problem domains, like image recognition and text parsing</a:t>
            </a:r>
          </a:p>
          <a:p>
            <a:endParaRPr lang="en-GB" dirty="0"/>
          </a:p>
          <a:p>
            <a:r>
              <a:rPr lang="en-GB" dirty="0"/>
              <a:t>Chemical problems are a </a:t>
            </a:r>
            <a:r>
              <a:rPr lang="en-GB" u="sng" dirty="0"/>
              <a:t>very different domain </a:t>
            </a:r>
            <a:r>
              <a:rPr lang="en-GB" dirty="0"/>
              <a:t>set,</a:t>
            </a:r>
          </a:p>
          <a:p>
            <a:r>
              <a:rPr lang="en-GB" dirty="0"/>
              <a:t>Therefore we cannot blindly apply standard ML and expect results</a:t>
            </a:r>
          </a:p>
          <a:p>
            <a:endParaRPr lang="en-GB" dirty="0"/>
          </a:p>
          <a:p>
            <a:r>
              <a:rPr lang="en-GB" dirty="0"/>
              <a:t>We need to look at how ML has dealt with issues it has faced and apply those lessons in </a:t>
            </a:r>
            <a:r>
              <a:rPr lang="en-GB" u="sng" dirty="0"/>
              <a:t>a domain appropriate manner</a:t>
            </a:r>
          </a:p>
          <a:p>
            <a:endParaRPr lang="en-GB" dirty="0"/>
          </a:p>
          <a:p>
            <a:r>
              <a:rPr lang="en-GB" dirty="0"/>
              <a:t>e.g. we don’t use the data augmentation of standard ML as it is not suitable, but we do use the approach of data augmentation, and we must develop </a:t>
            </a:r>
            <a:r>
              <a:rPr lang="en-GB" u="sng" dirty="0"/>
              <a:t>chemically relevant data augmentation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need to use our </a:t>
            </a:r>
            <a:r>
              <a:rPr lang="en-GB" u="sng" dirty="0"/>
              <a:t>chemical knowledge </a:t>
            </a:r>
            <a:r>
              <a:rPr lang="en-GB" dirty="0"/>
              <a:t>to formulate the problems in the easiest way for the algorithm to solve.</a:t>
            </a:r>
          </a:p>
        </p:txBody>
      </p:sp>
    </p:spTree>
    <p:extLst>
      <p:ext uri="{BB962C8B-B14F-4D97-AF65-F5344CB8AC3E}">
        <p14:creationId xmlns:p14="http://schemas.microsoft.com/office/powerpoint/2010/main" val="409687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29B0A-81CA-4E6D-9B89-DEAC44DA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760"/>
            <a:ext cx="7890004" cy="548640"/>
          </a:xfrm>
        </p:spPr>
        <p:txBody>
          <a:bodyPr/>
          <a:lstStyle/>
          <a:p>
            <a:r>
              <a:rPr lang="en-GB" dirty="0"/>
              <a:t>Icosahedrons offer the smallest distortion when going from 3D to 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196DE-1D69-42D1-BD10-B0E493E3D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571" y="1513497"/>
            <a:ext cx="4152393" cy="47620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11580-1B64-47AA-8313-57D28659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5" y="1513497"/>
            <a:ext cx="4448796" cy="3448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235BA2-1856-4F2E-B2A7-896A4AF6B1E1}"/>
              </a:ext>
            </a:extLst>
          </p:cNvPr>
          <p:cNvSpPr txBox="1"/>
          <p:nvPr/>
        </p:nvSpPr>
        <p:spPr>
          <a:xfrm>
            <a:off x="513567" y="1144165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Icosahedron (</a:t>
            </a:r>
            <a:r>
              <a:rPr lang="en-GB" dirty="0" err="1"/>
              <a:t>icosphere</a:t>
            </a:r>
            <a:r>
              <a:rPr lang="en-GB" dirty="0"/>
              <a:t> level 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21468-E7B6-4F17-9AEE-42FC36AE9E49}"/>
              </a:ext>
            </a:extLst>
          </p:cNvPr>
          <p:cNvSpPr txBox="1"/>
          <p:nvPr/>
        </p:nvSpPr>
        <p:spPr>
          <a:xfrm>
            <a:off x="4583430" y="11441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Icosahedron nets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78BD1-E135-4696-9CB4-A0B4DAF00452}"/>
              </a:ext>
            </a:extLst>
          </p:cNvPr>
          <p:cNvSpPr txBox="1"/>
          <p:nvPr/>
        </p:nvSpPr>
        <p:spPr>
          <a:xfrm>
            <a:off x="4960019" y="5730973"/>
            <a:ext cx="405843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0" i="0" dirty="0">
                <a:effectLst/>
                <a:latin typeface="Arial" panose="020B0604020202020204" pitchFamily="34" charset="0"/>
              </a:rPr>
              <a:t>Irving Fisher. A world map on a regular icosahedron by gnomonic projection. </a:t>
            </a:r>
            <a:r>
              <a:rPr lang="en-GB" sz="1400" b="0" i="1" dirty="0">
                <a:effectLst/>
                <a:latin typeface="Arial" panose="020B0604020202020204" pitchFamily="34" charset="0"/>
              </a:rPr>
              <a:t>Geographical Review</a:t>
            </a:r>
            <a:r>
              <a:rPr lang="en-GB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sz="1400" b="1" i="0" dirty="0">
                <a:effectLst/>
                <a:latin typeface="Arial" panose="020B0604020202020204" pitchFamily="34" charset="0"/>
              </a:rPr>
              <a:t>33</a:t>
            </a:r>
            <a:r>
              <a:rPr lang="en-GB" sz="1400" b="0" i="0" dirty="0">
                <a:effectLst/>
                <a:latin typeface="Arial" panose="020B0604020202020204" pitchFamily="34" charset="0"/>
              </a:rPr>
              <a:t>(4):605–619, 1943</a:t>
            </a:r>
            <a:endParaRPr lang="en-GB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F704D3-0EE4-49F6-9D5C-EC3102232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657" y="4789007"/>
            <a:ext cx="1823369" cy="18233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A4A239-220A-45D0-91CB-6B905C757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6" y="4789007"/>
            <a:ext cx="2143125" cy="13651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7697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367E-33D1-4CA2-B5BF-B7F493B8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Encapsulate molecule in an icosahedron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1EE003-B3D2-4B1F-B237-202B3ECB85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2960" y="1235498"/>
            <a:ext cx="7541275" cy="5027516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5AB1502-C77F-4D6F-8ECC-835D6A1E70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48986" y="1200150"/>
            <a:ext cx="2047875" cy="222885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116FC1-738B-4891-81BB-885803E23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34" y="3255486"/>
            <a:ext cx="2367016" cy="23670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BA2956-586B-41B8-8733-B31C8B3C6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1656686"/>
            <a:ext cx="11525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48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367E-33D1-4CA2-B5BF-B7F493B89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759"/>
            <a:ext cx="7520940" cy="1162415"/>
          </a:xfrm>
        </p:spPr>
        <p:txBody>
          <a:bodyPr/>
          <a:lstStyle/>
          <a:p>
            <a:r>
              <a:rPr lang="en-GB" dirty="0"/>
              <a:t>Scale and project atoms from centre of mass to surface of icosahedron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A85A1-826C-4964-9939-D6EFDA48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37987"/>
            <a:ext cx="7520940" cy="50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15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367E-33D1-4CA2-B5BF-B7F493B8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 panels of icosahedron and Unfold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6709DBA-ADF4-4841-A011-26956B6842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66903" y="1147224"/>
            <a:ext cx="4119893" cy="273526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9D001B-6711-4C07-BA8F-6DC6E06E1A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6553" y="1147224"/>
            <a:ext cx="4119892" cy="273526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670399-6BF5-495B-AA05-DAC971098589}"/>
              </a:ext>
            </a:extLst>
          </p:cNvPr>
          <p:cNvSpPr txBox="1"/>
          <p:nvPr/>
        </p:nvSpPr>
        <p:spPr>
          <a:xfrm>
            <a:off x="646537" y="1147224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There are 60 possible nets. Hydrogens not shown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A6BA77-994C-40FA-96CF-E4B3A23F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02915"/>
            <a:ext cx="4472273" cy="2944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53EFF8-4121-4CE2-80E4-D35AC1E92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06" y="3593273"/>
            <a:ext cx="4434849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03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4"/>
          <p:cNvSpPr txBox="1">
            <a:spLocks noGrp="1"/>
          </p:cNvSpPr>
          <p:nvPr>
            <p:ph type="title"/>
          </p:nvPr>
        </p:nvSpPr>
        <p:spPr>
          <a:xfrm>
            <a:off x="2729800" y="767933"/>
            <a:ext cx="6294900" cy="847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Encod</a:t>
            </a:r>
            <a:r>
              <a:rPr lang="en-GB" dirty="0"/>
              <a:t>  Benzene</a:t>
            </a:r>
            <a:endParaRPr dirty="0"/>
          </a:p>
        </p:txBody>
      </p:sp>
      <p:sp>
        <p:nvSpPr>
          <p:cNvPr id="577" name="Google Shape;577;p44"/>
          <p:cNvSpPr txBox="1"/>
          <p:nvPr/>
        </p:nvSpPr>
        <p:spPr>
          <a:xfrm>
            <a:off x="119300" y="767933"/>
            <a:ext cx="2160900" cy="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sz="3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44"/>
          <p:cNvSpPr txBox="1"/>
          <p:nvPr/>
        </p:nvSpPr>
        <p:spPr>
          <a:xfrm>
            <a:off x="2549900" y="1846167"/>
            <a:ext cx="6180000" cy="43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2" name="Google Shape;582;p44"/>
          <p:cNvCxnSpPr>
            <a:cxnSpLocks/>
            <a:endCxn id="581" idx="1"/>
          </p:cNvCxnSpPr>
          <p:nvPr/>
        </p:nvCxnSpPr>
        <p:spPr>
          <a:xfrm flipH="1" flipV="1">
            <a:off x="3269293" y="4102470"/>
            <a:ext cx="405324" cy="8392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3" name="Google Shape;583;p44"/>
          <p:cNvCxnSpPr/>
          <p:nvPr/>
        </p:nvCxnSpPr>
        <p:spPr>
          <a:xfrm>
            <a:off x="1974013" y="2987533"/>
            <a:ext cx="0" cy="8592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5" name="Google Shape;585;p44"/>
          <p:cNvSpPr txBox="1"/>
          <p:nvPr/>
        </p:nvSpPr>
        <p:spPr>
          <a:xfrm>
            <a:off x="5960401" y="939533"/>
            <a:ext cx="15462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Nets (</a:t>
            </a:r>
            <a:r>
              <a:rPr lang="en-GB" dirty="0" err="1">
                <a:latin typeface="Lato"/>
                <a:ea typeface="Lato"/>
                <a:cs typeface="Lato"/>
                <a:sym typeface="Lato"/>
              </a:rPr>
              <a:t>unfoldings</a:t>
            </a:r>
            <a:r>
              <a:rPr lang="en-GB" dirty="0">
                <a:latin typeface="Lato"/>
                <a:ea typeface="Lato"/>
                <a:cs typeface="Lato"/>
                <a:sym typeface="Lato"/>
              </a:rPr>
              <a:t>)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93B53-DDAF-424E-98C8-4EBA1D2C8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" y="813370"/>
            <a:ext cx="4114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7FE433-740A-400F-A7D8-37861494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387" y="3878074"/>
            <a:ext cx="4114800" cy="2743200"/>
          </a:xfrm>
          <a:prstGeom prst="rect">
            <a:avLst/>
          </a:prstGeom>
        </p:spPr>
      </p:pic>
      <p:pic>
        <p:nvPicPr>
          <p:cNvPr id="581" name="Google Shape;581;p44"/>
          <p:cNvPicPr preferRelativeResize="0"/>
          <p:nvPr/>
        </p:nvPicPr>
        <p:blipFill rotWithShape="1">
          <a:blip r:embed="rId5">
            <a:alphaModFix/>
          </a:blip>
          <a:srcRect r="50074"/>
          <a:stretch/>
        </p:blipFill>
        <p:spPr>
          <a:xfrm>
            <a:off x="3269293" y="1674136"/>
            <a:ext cx="5824759" cy="4856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978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4D3C37-0CFA-44AE-BC9B-7AAF985FA9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6857" y="1452528"/>
            <a:ext cx="4024518" cy="267194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7CB531A-E83B-4CD1-A273-FDD3FCE9CF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8583" y="1284059"/>
            <a:ext cx="4114799" cy="273188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3097EF3-E05D-4B0A-8772-564F6955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enantomers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AF4BF4-680F-4508-A01D-A236AF6FFD85}"/>
              </a:ext>
            </a:extLst>
          </p:cNvPr>
          <p:cNvSpPr txBox="1"/>
          <p:nvPr/>
        </p:nvSpPr>
        <p:spPr>
          <a:xfrm>
            <a:off x="1326917" y="128405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R-</a:t>
            </a:r>
            <a:r>
              <a:rPr lang="en-GB" dirty="0" err="1"/>
              <a:t>BClFmethane</a:t>
            </a:r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DED0CF-BA96-407B-B23D-666F33300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584" y="3781420"/>
            <a:ext cx="4114800" cy="27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76F6CC-C888-40F5-97F0-480A30CD5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57" y="3781420"/>
            <a:ext cx="4114800" cy="2743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A5F862-55D3-4D87-8203-1ACB8840E142}"/>
              </a:ext>
            </a:extLst>
          </p:cNvPr>
          <p:cNvSpPr txBox="1"/>
          <p:nvPr/>
        </p:nvSpPr>
        <p:spPr>
          <a:xfrm>
            <a:off x="5638800" y="128405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S-</a:t>
            </a:r>
            <a:r>
              <a:rPr lang="en-GB" dirty="0" err="1"/>
              <a:t>BClFmethane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788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18BE8C-1455-4EB6-814F-859495B4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Sugar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0336E-9995-4A89-A3B5-844530D54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70"/>
          <a:stretch/>
        </p:blipFill>
        <p:spPr>
          <a:xfrm>
            <a:off x="0" y="1369172"/>
            <a:ext cx="9144000" cy="1224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31C386-614F-4C73-BCF1-C8DF86ED3EA1}"/>
              </a:ext>
            </a:extLst>
          </p:cNvPr>
          <p:cNvSpPr txBox="1"/>
          <p:nvPr/>
        </p:nvSpPr>
        <p:spPr>
          <a:xfrm>
            <a:off x="3883068" y="99984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Fructose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D7A3E5-F473-4E1D-9D2B-BB2510A42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66"/>
          <a:stretch/>
        </p:blipFill>
        <p:spPr>
          <a:xfrm>
            <a:off x="0" y="2974983"/>
            <a:ext cx="9144000" cy="1224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68D60D-011D-4649-A775-11CD8940C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70"/>
          <a:stretch/>
        </p:blipFill>
        <p:spPr>
          <a:xfrm>
            <a:off x="0" y="4654749"/>
            <a:ext cx="9144000" cy="12249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5EB5E5-203E-4708-8FF7-49693F01A194}"/>
              </a:ext>
            </a:extLst>
          </p:cNvPr>
          <p:cNvSpPr txBox="1"/>
          <p:nvPr/>
        </p:nvSpPr>
        <p:spPr>
          <a:xfrm>
            <a:off x="3838073" y="253258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Glucose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652EA-1703-474D-A902-9D8E44116C28}"/>
              </a:ext>
            </a:extLst>
          </p:cNvPr>
          <p:cNvSpPr txBox="1"/>
          <p:nvPr/>
        </p:nvSpPr>
        <p:spPr>
          <a:xfrm>
            <a:off x="3809520" y="419186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Cellubiose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FC1327-6980-4A0F-8003-5E56D5396D79}"/>
              </a:ext>
            </a:extLst>
          </p:cNvPr>
          <p:cNvSpPr txBox="1"/>
          <p:nvPr/>
        </p:nvSpPr>
        <p:spPr>
          <a:xfrm>
            <a:off x="7294406" y="1396526"/>
            <a:ext cx="1849594" cy="10898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59B661-2FF9-4D7C-8D01-8FDA76EEA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467" y="1523957"/>
            <a:ext cx="1641323" cy="8052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5A48CF-59C6-4E3D-A21D-BD011B450E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92" r="19264"/>
          <a:stretch/>
        </p:blipFill>
        <p:spPr>
          <a:xfrm>
            <a:off x="7294406" y="2884055"/>
            <a:ext cx="1849594" cy="13622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FCA0F2-C5EE-44F2-B773-4A3AAD8C2D48}"/>
              </a:ext>
            </a:extLst>
          </p:cNvPr>
          <p:cNvSpPr txBox="1"/>
          <p:nvPr/>
        </p:nvSpPr>
        <p:spPr>
          <a:xfrm>
            <a:off x="6357739" y="4191864"/>
            <a:ext cx="2786261" cy="9839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EE4F7B4-AB70-4DA3-B046-05197829A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849" y="4191864"/>
            <a:ext cx="2772601" cy="10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3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"/>
          <p:cNvSpPr txBox="1">
            <a:spLocks noGrp="1"/>
          </p:cNvSpPr>
          <p:nvPr>
            <p:ph type="title"/>
          </p:nvPr>
        </p:nvSpPr>
        <p:spPr>
          <a:xfrm>
            <a:off x="2435000" y="767933"/>
            <a:ext cx="6294900" cy="847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Encoding Chemicals (New!)</a:t>
            </a:r>
            <a:endParaRPr/>
          </a:p>
        </p:txBody>
      </p:sp>
      <p:sp>
        <p:nvSpPr>
          <p:cNvPr id="591" name="Google Shape;591;p45"/>
          <p:cNvSpPr txBox="1"/>
          <p:nvPr/>
        </p:nvSpPr>
        <p:spPr>
          <a:xfrm>
            <a:off x="119300" y="767933"/>
            <a:ext cx="2160900" cy="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sz="3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5"/>
          <p:cNvSpPr txBox="1"/>
          <p:nvPr/>
        </p:nvSpPr>
        <p:spPr>
          <a:xfrm>
            <a:off x="2549900" y="1846167"/>
            <a:ext cx="6180000" cy="43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7" name="Google Shape;5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578" y="1782510"/>
            <a:ext cx="3822219" cy="2984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45"/>
          <p:cNvCxnSpPr>
            <a:cxnSpLocks/>
            <a:stCxn id="597" idx="3"/>
          </p:cNvCxnSpPr>
          <p:nvPr/>
        </p:nvCxnSpPr>
        <p:spPr>
          <a:xfrm flipV="1">
            <a:off x="3756641" y="3246113"/>
            <a:ext cx="294706" cy="2840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45"/>
          <p:cNvSpPr txBox="1"/>
          <p:nvPr/>
        </p:nvSpPr>
        <p:spPr>
          <a:xfrm>
            <a:off x="3507950" y="1744567"/>
            <a:ext cx="10146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Tamiflu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45"/>
          <p:cNvSpPr txBox="1"/>
          <p:nvPr/>
        </p:nvSpPr>
        <p:spPr>
          <a:xfrm>
            <a:off x="744800" y="1463667"/>
            <a:ext cx="15354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Icosahedron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5"/>
          <p:cNvSpPr txBox="1"/>
          <p:nvPr/>
        </p:nvSpPr>
        <p:spPr>
          <a:xfrm>
            <a:off x="6760200" y="1938267"/>
            <a:ext cx="15354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Icosphere 1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45"/>
          <p:cNvSpPr txBox="1"/>
          <p:nvPr/>
        </p:nvSpPr>
        <p:spPr>
          <a:xfrm>
            <a:off x="3287950" y="3957500"/>
            <a:ext cx="15354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Icosahedron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45"/>
          <p:cNvSpPr txBox="1"/>
          <p:nvPr/>
        </p:nvSpPr>
        <p:spPr>
          <a:xfrm>
            <a:off x="705700" y="3897533"/>
            <a:ext cx="15354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Icosphere 1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6" name="Google Shape;6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100" y="199033"/>
            <a:ext cx="2300500" cy="175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4524" y="452395"/>
            <a:ext cx="2077651" cy="13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3355" y="2900500"/>
            <a:ext cx="5013035" cy="3311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52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/>
          <p:nvPr/>
        </p:nvSpPr>
        <p:spPr>
          <a:xfrm>
            <a:off x="119300" y="767933"/>
            <a:ext cx="2160900" cy="84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sz="3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5"/>
          <p:cNvSpPr txBox="1"/>
          <p:nvPr/>
        </p:nvSpPr>
        <p:spPr>
          <a:xfrm>
            <a:off x="2549900" y="1846167"/>
            <a:ext cx="6180000" cy="43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4" name="Google Shape;5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523" y="2175167"/>
            <a:ext cx="3221681" cy="208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774" y="4158940"/>
            <a:ext cx="4320650" cy="252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4141584"/>
            <a:ext cx="3507949" cy="268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96" y="5422"/>
            <a:ext cx="3822219" cy="2984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45"/>
          <p:cNvCxnSpPr/>
          <p:nvPr/>
        </p:nvCxnSpPr>
        <p:spPr>
          <a:xfrm rot="10800000" flipH="1">
            <a:off x="3017660" y="3897549"/>
            <a:ext cx="3513600" cy="186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45"/>
          <p:cNvSpPr txBox="1"/>
          <p:nvPr/>
        </p:nvSpPr>
        <p:spPr>
          <a:xfrm>
            <a:off x="3507950" y="1744567"/>
            <a:ext cx="10146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Tamiflu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45"/>
          <p:cNvSpPr txBox="1"/>
          <p:nvPr/>
        </p:nvSpPr>
        <p:spPr>
          <a:xfrm>
            <a:off x="719702" y="2520486"/>
            <a:ext cx="15354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latin typeface="Lato"/>
                <a:ea typeface="Lato"/>
                <a:cs typeface="Lato"/>
                <a:sym typeface="Lato"/>
              </a:rPr>
              <a:t>Icosahedron</a:t>
            </a:r>
            <a:endParaRPr sz="19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5"/>
          <p:cNvSpPr txBox="1"/>
          <p:nvPr/>
        </p:nvSpPr>
        <p:spPr>
          <a:xfrm>
            <a:off x="6760200" y="1938267"/>
            <a:ext cx="15354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Icosphere 1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45"/>
          <p:cNvSpPr txBox="1"/>
          <p:nvPr/>
        </p:nvSpPr>
        <p:spPr>
          <a:xfrm>
            <a:off x="5036700" y="5484500"/>
            <a:ext cx="15354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Icosphere 2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45"/>
          <p:cNvSpPr txBox="1"/>
          <p:nvPr/>
        </p:nvSpPr>
        <p:spPr>
          <a:xfrm>
            <a:off x="3287950" y="3957500"/>
            <a:ext cx="15354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Icosahedron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45"/>
          <p:cNvSpPr txBox="1"/>
          <p:nvPr/>
        </p:nvSpPr>
        <p:spPr>
          <a:xfrm>
            <a:off x="705700" y="3897533"/>
            <a:ext cx="1535400" cy="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"/>
                <a:ea typeface="Lato"/>
                <a:cs typeface="Lato"/>
                <a:sym typeface="Lato"/>
              </a:rPr>
              <a:t>Icosphere 1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3" name="Google Shape;59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1201" y="2175167"/>
            <a:ext cx="3019146" cy="2136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9A7B63-3730-4854-B8AC-18B918CB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498" y="767933"/>
            <a:ext cx="4286351" cy="847200"/>
          </a:xfrm>
        </p:spPr>
        <p:txBody>
          <a:bodyPr/>
          <a:lstStyle/>
          <a:p>
            <a:r>
              <a:rPr lang="en-GB" dirty="0"/>
              <a:t>Coarse-graining</a:t>
            </a:r>
          </a:p>
        </p:txBody>
      </p:sp>
    </p:spTree>
    <p:extLst>
      <p:ext uri="{BB962C8B-B14F-4D97-AF65-F5344CB8AC3E}">
        <p14:creationId xmlns:p14="http://schemas.microsoft.com/office/powerpoint/2010/main" val="160448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(Preliminary)</a:t>
            </a:r>
          </a:p>
        </p:txBody>
      </p:sp>
    </p:spTree>
    <p:extLst>
      <p:ext uri="{BB962C8B-B14F-4D97-AF65-F5344CB8AC3E}">
        <p14:creationId xmlns:p14="http://schemas.microsoft.com/office/powerpoint/2010/main" val="212164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5015" y="139269"/>
            <a:ext cx="7024744" cy="1094213"/>
          </a:xfrm>
        </p:spPr>
        <p:txBody>
          <a:bodyPr>
            <a:normAutofit/>
          </a:bodyPr>
          <a:lstStyle/>
          <a:p>
            <a:r>
              <a:rPr lang="en-US" dirty="0"/>
              <a:t>Problems unique to applying AI/ML to chemistry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774986" y="1006841"/>
            <a:ext cx="3057148" cy="639762"/>
          </a:xfrm>
        </p:spPr>
        <p:txBody>
          <a:bodyPr/>
          <a:lstStyle/>
          <a:p>
            <a:r>
              <a:rPr lang="en-US" dirty="0"/>
              <a:t>Chemical data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774986" y="1811298"/>
            <a:ext cx="3419856" cy="444453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Few</a:t>
            </a:r>
            <a:r>
              <a:rPr lang="en-US" dirty="0">
                <a:solidFill>
                  <a:srgbClr val="FF0000"/>
                </a:solidFill>
              </a:rPr>
              <a:t> labeled examples</a:t>
            </a:r>
          </a:p>
          <a:p>
            <a:r>
              <a:rPr lang="en-US" u="sng" dirty="0"/>
              <a:t>Incomplete data</a:t>
            </a:r>
          </a:p>
          <a:p>
            <a:r>
              <a:rPr lang="en-US" dirty="0">
                <a:solidFill>
                  <a:srgbClr val="FF0000"/>
                </a:solidFill>
              </a:rPr>
              <a:t>Can’t use data augmentation</a:t>
            </a:r>
          </a:p>
          <a:p>
            <a:r>
              <a:rPr lang="en-US" dirty="0"/>
              <a:t>New data involves lab work</a:t>
            </a:r>
          </a:p>
          <a:p>
            <a:r>
              <a:rPr lang="en-US" dirty="0"/>
              <a:t>Some data often behind paywall, in private databases or in old textbooks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1055015" y="1010428"/>
            <a:ext cx="3055717" cy="639762"/>
          </a:xfrm>
        </p:spPr>
        <p:txBody>
          <a:bodyPr/>
          <a:lstStyle/>
          <a:p>
            <a:r>
              <a:rPr lang="en-US" dirty="0"/>
              <a:t>Image/text data*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802445" y="1833195"/>
            <a:ext cx="3419856" cy="457875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Many labeled examples</a:t>
            </a:r>
          </a:p>
          <a:p>
            <a:r>
              <a:rPr lang="en-US" dirty="0"/>
              <a:t>Complete data</a:t>
            </a:r>
          </a:p>
          <a:p>
            <a:r>
              <a:rPr lang="en-US" dirty="0"/>
              <a:t>Can use data augmentation</a:t>
            </a:r>
          </a:p>
          <a:p>
            <a:r>
              <a:rPr lang="en-US" dirty="0"/>
              <a:t>New data easy to find</a:t>
            </a:r>
          </a:p>
          <a:p>
            <a:r>
              <a:rPr lang="en-US" dirty="0"/>
              <a:t>Data ‘free’ on internet</a:t>
            </a:r>
          </a:p>
          <a:p>
            <a:r>
              <a:rPr lang="en-US" b="0" dirty="0"/>
              <a:t>(actually ‘stolen’ from </a:t>
            </a:r>
            <a:r>
              <a:rPr lang="en-US" b="0" dirty="0" err="1"/>
              <a:t>flickr</a:t>
            </a:r>
            <a:r>
              <a:rPr lang="en-US" b="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866" y="5588015"/>
            <a:ext cx="3640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Types of data ML (esp. neural networks) has had huge success with</a:t>
            </a:r>
          </a:p>
        </p:txBody>
      </p:sp>
    </p:spTree>
    <p:extLst>
      <p:ext uri="{BB962C8B-B14F-4D97-AF65-F5344CB8AC3E}">
        <p14:creationId xmlns:p14="http://schemas.microsoft.com/office/powerpoint/2010/main" val="304662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20BCC331-B4A5-42CB-BC4C-7518C2450944}"/>
              </a:ext>
            </a:extLst>
          </p:cNvPr>
          <p:cNvSpPr/>
          <p:nvPr/>
        </p:nvSpPr>
        <p:spPr>
          <a:xfrm>
            <a:off x="2015713" y="5160968"/>
            <a:ext cx="590354" cy="38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FD6A73A-885B-48D3-87A6-BDE56BAFB3DD}"/>
              </a:ext>
            </a:extLst>
          </p:cNvPr>
          <p:cNvSpPr/>
          <p:nvPr/>
        </p:nvSpPr>
        <p:spPr>
          <a:xfrm>
            <a:off x="1416050" y="5160968"/>
            <a:ext cx="590354" cy="38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700C36-D6C3-4BFA-8A09-76CCEBE8F36A}"/>
              </a:ext>
            </a:extLst>
          </p:cNvPr>
          <p:cNvSpPr/>
          <p:nvPr/>
        </p:nvSpPr>
        <p:spPr>
          <a:xfrm>
            <a:off x="811408" y="5160968"/>
            <a:ext cx="590354" cy="38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E373F9-D2C9-4840-A24B-10824E02AFD6}"/>
              </a:ext>
            </a:extLst>
          </p:cNvPr>
          <p:cNvSpPr/>
          <p:nvPr/>
        </p:nvSpPr>
        <p:spPr>
          <a:xfrm>
            <a:off x="811409" y="3908121"/>
            <a:ext cx="590354" cy="38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93B3FF-4B28-4CD8-8BD6-456224B5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Deep neural network tasks and architecture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25CF4389-B4D5-42C1-BC44-EEA4EF8B5BEC}"/>
              </a:ext>
            </a:extLst>
          </p:cNvPr>
          <p:cNvSpPr/>
          <p:nvPr/>
        </p:nvSpPr>
        <p:spPr>
          <a:xfrm rot="10800000">
            <a:off x="321246" y="2201447"/>
            <a:ext cx="2592889" cy="1227553"/>
          </a:xfrm>
          <a:prstGeom prst="trapezoi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E3A091-CF6B-4837-B641-DBCBED0F2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44" t="10334" b="63263"/>
          <a:stretch/>
        </p:blipFill>
        <p:spPr>
          <a:xfrm>
            <a:off x="1140938" y="1440161"/>
            <a:ext cx="953507" cy="55545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A99DA46-791D-4033-8F27-E82D6F98EC5D}"/>
              </a:ext>
            </a:extLst>
          </p:cNvPr>
          <p:cNvSpPr/>
          <p:nvPr/>
        </p:nvSpPr>
        <p:spPr>
          <a:xfrm>
            <a:off x="1401763" y="3908121"/>
            <a:ext cx="590355" cy="38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882EE3-D317-4489-8953-ABB2FAD18813}"/>
              </a:ext>
            </a:extLst>
          </p:cNvPr>
          <p:cNvSpPr/>
          <p:nvPr/>
        </p:nvSpPr>
        <p:spPr>
          <a:xfrm>
            <a:off x="1992116" y="3908121"/>
            <a:ext cx="590356" cy="38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70313F28-597C-4742-88E2-D3F209EEF293}"/>
              </a:ext>
            </a:extLst>
          </p:cNvPr>
          <p:cNvSpPr/>
          <p:nvPr/>
        </p:nvSpPr>
        <p:spPr>
          <a:xfrm rot="10800000">
            <a:off x="3272646" y="2210842"/>
            <a:ext cx="2592889" cy="1227553"/>
          </a:xfrm>
          <a:prstGeom prst="trapezoi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B66BA53-97F8-4430-AA74-0B66F83AF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44" t="10334" b="63263"/>
          <a:stretch/>
        </p:blipFill>
        <p:spPr>
          <a:xfrm>
            <a:off x="4060765" y="1470046"/>
            <a:ext cx="953507" cy="5953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B643537-8ED5-49C4-9F29-2E45DD445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44" t="10334" b="63263"/>
          <a:stretch/>
        </p:blipFill>
        <p:spPr>
          <a:xfrm>
            <a:off x="6916065" y="1457469"/>
            <a:ext cx="953507" cy="59536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9D9E8B9-F100-4060-9636-9168F5E0E06E}"/>
              </a:ext>
            </a:extLst>
          </p:cNvPr>
          <p:cNvSpPr/>
          <p:nvPr/>
        </p:nvSpPr>
        <p:spPr>
          <a:xfrm>
            <a:off x="6635533" y="3908121"/>
            <a:ext cx="590354" cy="38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4A3B87-A3DA-44C0-9B0E-0F361B107AC7}"/>
              </a:ext>
            </a:extLst>
          </p:cNvPr>
          <p:cNvSpPr/>
          <p:nvPr/>
        </p:nvSpPr>
        <p:spPr>
          <a:xfrm>
            <a:off x="7250461" y="3908121"/>
            <a:ext cx="590354" cy="38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ACA3FA-D243-415F-8D65-81E304CC33AB}"/>
              </a:ext>
            </a:extLst>
          </p:cNvPr>
          <p:cNvSpPr/>
          <p:nvPr/>
        </p:nvSpPr>
        <p:spPr>
          <a:xfrm>
            <a:off x="7854493" y="3908121"/>
            <a:ext cx="590354" cy="38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C708D173-5904-407D-B2CC-1C772AE1B7DA}"/>
              </a:ext>
            </a:extLst>
          </p:cNvPr>
          <p:cNvSpPr/>
          <p:nvPr/>
        </p:nvSpPr>
        <p:spPr>
          <a:xfrm>
            <a:off x="6259873" y="4741101"/>
            <a:ext cx="2592889" cy="1227553"/>
          </a:xfrm>
          <a:prstGeom prst="trapezoi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7268B75D-2AD1-4ED6-A9E5-4EAB11DE652D}"/>
              </a:ext>
            </a:extLst>
          </p:cNvPr>
          <p:cNvSpPr/>
          <p:nvPr/>
        </p:nvSpPr>
        <p:spPr>
          <a:xfrm rot="10800000">
            <a:off x="6239789" y="2201447"/>
            <a:ext cx="2592889" cy="1227553"/>
          </a:xfrm>
          <a:prstGeom prst="trapezoi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31401A-F08A-48D0-9E82-78832E6F4460}"/>
              </a:ext>
            </a:extLst>
          </p:cNvPr>
          <p:cNvSpPr txBox="1"/>
          <p:nvPr/>
        </p:nvSpPr>
        <p:spPr>
          <a:xfrm>
            <a:off x="853952" y="390812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FC06E7-B27B-43AE-A24F-F2E9BB387214}"/>
              </a:ext>
            </a:extLst>
          </p:cNvPr>
          <p:cNvSpPr txBox="1"/>
          <p:nvPr/>
        </p:nvSpPr>
        <p:spPr>
          <a:xfrm>
            <a:off x="6678076" y="390812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BADE08-AB55-469D-9D77-606D37E3E65B}"/>
              </a:ext>
            </a:extLst>
          </p:cNvPr>
          <p:cNvSpPr txBox="1"/>
          <p:nvPr/>
        </p:nvSpPr>
        <p:spPr>
          <a:xfrm>
            <a:off x="1372897" y="389844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0.01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9CAEB-F288-483B-A518-CF9DF8A4445C}"/>
              </a:ext>
            </a:extLst>
          </p:cNvPr>
          <p:cNvSpPr txBox="1"/>
          <p:nvPr/>
        </p:nvSpPr>
        <p:spPr>
          <a:xfrm>
            <a:off x="1948964" y="390812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0.89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BA7465-FA3C-49CA-99C9-11DFA7A66770}"/>
              </a:ext>
            </a:extLst>
          </p:cNvPr>
          <p:cNvSpPr txBox="1"/>
          <p:nvPr/>
        </p:nvSpPr>
        <p:spPr>
          <a:xfrm>
            <a:off x="7832916" y="390974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0.89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F50FAD-BECE-4197-915D-3477AA38DE91}"/>
              </a:ext>
            </a:extLst>
          </p:cNvPr>
          <p:cNvSpPr txBox="1"/>
          <p:nvPr/>
        </p:nvSpPr>
        <p:spPr>
          <a:xfrm>
            <a:off x="7239565" y="391305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F90308-5879-4C13-9D8A-514BFD4FCDA8}"/>
              </a:ext>
            </a:extLst>
          </p:cNvPr>
          <p:cNvSpPr txBox="1"/>
          <p:nvPr/>
        </p:nvSpPr>
        <p:spPr>
          <a:xfrm>
            <a:off x="2033031" y="51704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AAB962-6D21-47AE-B1C1-74491289C4CC}"/>
              </a:ext>
            </a:extLst>
          </p:cNvPr>
          <p:cNvSpPr txBox="1"/>
          <p:nvPr/>
        </p:nvSpPr>
        <p:spPr>
          <a:xfrm>
            <a:off x="866101" y="51609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BF5B9A-2B22-4799-89C2-F27C982E250C}"/>
              </a:ext>
            </a:extLst>
          </p:cNvPr>
          <p:cNvSpPr txBox="1"/>
          <p:nvPr/>
        </p:nvSpPr>
        <p:spPr>
          <a:xfrm>
            <a:off x="1455018" y="515774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0.0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01D2D1-500C-4D0B-9A1A-1ACD16A64794}"/>
              </a:ext>
            </a:extLst>
          </p:cNvPr>
          <p:cNvSpPr txBox="1"/>
          <p:nvPr/>
        </p:nvSpPr>
        <p:spPr>
          <a:xfrm>
            <a:off x="3893265" y="108567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Regression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BEB34A-3634-4790-9997-3CC2F9B452C0}"/>
              </a:ext>
            </a:extLst>
          </p:cNvPr>
          <p:cNvSpPr txBox="1"/>
          <p:nvPr/>
        </p:nvSpPr>
        <p:spPr>
          <a:xfrm>
            <a:off x="853952" y="108567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Classification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FCD1DD-3367-4A44-B961-665A7304DEBE}"/>
              </a:ext>
            </a:extLst>
          </p:cNvPr>
          <p:cNvSpPr txBox="1"/>
          <p:nvPr/>
        </p:nvSpPr>
        <p:spPr>
          <a:xfrm>
            <a:off x="6678076" y="107115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Autoencoder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2FFD3339-64C6-4155-8541-057FC6F93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44" t="10334" b="63263"/>
          <a:stretch/>
        </p:blipFill>
        <p:spPr>
          <a:xfrm>
            <a:off x="7143730" y="6069428"/>
            <a:ext cx="953507" cy="59536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81889EF-D85F-4589-8A23-AFC1FA000E75}"/>
              </a:ext>
            </a:extLst>
          </p:cNvPr>
          <p:cNvSpPr txBox="1"/>
          <p:nvPr/>
        </p:nvSpPr>
        <p:spPr>
          <a:xfrm>
            <a:off x="92205" y="162628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49AB6E5-DD9C-474A-9B3D-221BAA0729EA}"/>
              </a:ext>
            </a:extLst>
          </p:cNvPr>
          <p:cNvSpPr txBox="1"/>
          <p:nvPr/>
        </p:nvSpPr>
        <p:spPr>
          <a:xfrm>
            <a:off x="-3238" y="38984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8275FC-1095-45A6-A4D2-8DA4AED7B8A0}"/>
              </a:ext>
            </a:extLst>
          </p:cNvPr>
          <p:cNvSpPr txBox="1"/>
          <p:nvPr/>
        </p:nvSpPr>
        <p:spPr>
          <a:xfrm>
            <a:off x="2346751" y="4390566"/>
            <a:ext cx="18517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Ground truth</a:t>
            </a:r>
          </a:p>
          <a:p>
            <a:r>
              <a:rPr lang="en-GB" dirty="0"/>
              <a:t>(correct answer)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075108D-0321-488E-82F3-8A8881C0F195}"/>
              </a:ext>
            </a:extLst>
          </p:cNvPr>
          <p:cNvSpPr txBox="1"/>
          <p:nvPr/>
        </p:nvSpPr>
        <p:spPr>
          <a:xfrm>
            <a:off x="6190539" y="614486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9105597-3E10-4FEB-ABA1-C7DD1EB03F50}"/>
              </a:ext>
            </a:extLst>
          </p:cNvPr>
          <p:cNvSpPr/>
          <p:nvPr/>
        </p:nvSpPr>
        <p:spPr>
          <a:xfrm>
            <a:off x="4071588" y="3880890"/>
            <a:ext cx="900811" cy="38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1E1743-5A8E-4E11-A1CA-87965F37F8E3}"/>
              </a:ext>
            </a:extLst>
          </p:cNvPr>
          <p:cNvSpPr/>
          <p:nvPr/>
        </p:nvSpPr>
        <p:spPr>
          <a:xfrm>
            <a:off x="4087112" y="5141994"/>
            <a:ext cx="900811" cy="388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09FB1DD-7A79-4B6F-A46C-53D2ADFCFDF1}"/>
              </a:ext>
            </a:extLst>
          </p:cNvPr>
          <p:cNvSpPr txBox="1"/>
          <p:nvPr/>
        </p:nvSpPr>
        <p:spPr>
          <a:xfrm>
            <a:off x="4071588" y="389037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2.5634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F0A25DA-98C1-4BE6-960F-633C347F3F75}"/>
              </a:ext>
            </a:extLst>
          </p:cNvPr>
          <p:cNvSpPr txBox="1"/>
          <p:nvPr/>
        </p:nvSpPr>
        <p:spPr>
          <a:xfrm>
            <a:off x="4097936" y="514112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2.6102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003250-15A6-45C7-A533-16AA0215A721}"/>
              </a:ext>
            </a:extLst>
          </p:cNvPr>
          <p:cNvSpPr txBox="1"/>
          <p:nvPr/>
        </p:nvSpPr>
        <p:spPr>
          <a:xfrm>
            <a:off x="3700903" y="261712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8CC02B7-AD55-4818-8C92-85B3528E41C8}"/>
              </a:ext>
            </a:extLst>
          </p:cNvPr>
          <p:cNvSpPr txBox="1"/>
          <p:nvPr/>
        </p:nvSpPr>
        <p:spPr>
          <a:xfrm>
            <a:off x="6688130" y="261839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688CC70-D7D7-4A8B-800B-81F94001A1BC}"/>
              </a:ext>
            </a:extLst>
          </p:cNvPr>
          <p:cNvSpPr txBox="1"/>
          <p:nvPr/>
        </p:nvSpPr>
        <p:spPr>
          <a:xfrm>
            <a:off x="749503" y="2646367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13F8AC3-F631-4EDB-97A9-A183EEE2BE15}"/>
              </a:ext>
            </a:extLst>
          </p:cNvPr>
          <p:cNvSpPr txBox="1"/>
          <p:nvPr/>
        </p:nvSpPr>
        <p:spPr>
          <a:xfrm>
            <a:off x="6688130" y="515370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Neural network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196EE94-C4C1-4CF7-B5CD-6FC95B44CE78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617690" y="1995620"/>
            <a:ext cx="2" cy="3970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5C706D0-79FA-4917-A2E2-86DAE3F25028}"/>
              </a:ext>
            </a:extLst>
          </p:cNvPr>
          <p:cNvCxnSpPr>
            <a:cxnSpLocks/>
          </p:cNvCxnSpPr>
          <p:nvPr/>
        </p:nvCxnSpPr>
        <p:spPr>
          <a:xfrm>
            <a:off x="1671084" y="3266230"/>
            <a:ext cx="0" cy="6035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91CDFC7-7592-4F81-88B5-4B37E8AD8BBD}"/>
              </a:ext>
            </a:extLst>
          </p:cNvPr>
          <p:cNvCxnSpPr>
            <a:cxnSpLocks/>
          </p:cNvCxnSpPr>
          <p:nvPr/>
        </p:nvCxnSpPr>
        <p:spPr>
          <a:xfrm flipH="1">
            <a:off x="4585533" y="2040684"/>
            <a:ext cx="2" cy="3970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7B9886F-342E-44D3-9CAA-4255D849B721}"/>
              </a:ext>
            </a:extLst>
          </p:cNvPr>
          <p:cNvCxnSpPr>
            <a:cxnSpLocks/>
          </p:cNvCxnSpPr>
          <p:nvPr/>
        </p:nvCxnSpPr>
        <p:spPr>
          <a:xfrm flipH="1">
            <a:off x="7519787" y="2002921"/>
            <a:ext cx="2" cy="3970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97EBB40-329B-4480-A210-3B7BCCDEF4A7}"/>
              </a:ext>
            </a:extLst>
          </p:cNvPr>
          <p:cNvCxnSpPr>
            <a:cxnSpLocks/>
          </p:cNvCxnSpPr>
          <p:nvPr/>
        </p:nvCxnSpPr>
        <p:spPr>
          <a:xfrm>
            <a:off x="4549378" y="3316003"/>
            <a:ext cx="0" cy="6035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6BF44C6-50A6-464B-A21E-6A9ED4E249C4}"/>
              </a:ext>
            </a:extLst>
          </p:cNvPr>
          <p:cNvCxnSpPr>
            <a:cxnSpLocks/>
          </p:cNvCxnSpPr>
          <p:nvPr/>
        </p:nvCxnSpPr>
        <p:spPr>
          <a:xfrm>
            <a:off x="7545638" y="4330594"/>
            <a:ext cx="0" cy="5510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93BD632-6480-424E-A793-C226E6D6F168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1707652" y="4330594"/>
            <a:ext cx="0" cy="82715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487E2E2-0285-4959-87F8-5F7BAD12C8B2}"/>
              </a:ext>
            </a:extLst>
          </p:cNvPr>
          <p:cNvCxnSpPr>
            <a:cxnSpLocks/>
          </p:cNvCxnSpPr>
          <p:nvPr/>
        </p:nvCxnSpPr>
        <p:spPr>
          <a:xfrm flipH="1">
            <a:off x="7620481" y="5786847"/>
            <a:ext cx="2" cy="3970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084D9A0-E7B1-4ABB-83C5-EE94F1C148BC}"/>
              </a:ext>
            </a:extLst>
          </p:cNvPr>
          <p:cNvCxnSpPr>
            <a:cxnSpLocks/>
          </p:cNvCxnSpPr>
          <p:nvPr/>
        </p:nvCxnSpPr>
        <p:spPr>
          <a:xfrm>
            <a:off x="4498579" y="4309843"/>
            <a:ext cx="18002" cy="789759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3FDD742-5EE7-433E-966E-AD42AC008162}"/>
              </a:ext>
            </a:extLst>
          </p:cNvPr>
          <p:cNvCxnSpPr>
            <a:cxnSpLocks/>
          </p:cNvCxnSpPr>
          <p:nvPr/>
        </p:nvCxnSpPr>
        <p:spPr>
          <a:xfrm>
            <a:off x="749503" y="1810954"/>
            <a:ext cx="60971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A4000FE-BEB3-4FB7-98CD-AD259069216A}"/>
              </a:ext>
            </a:extLst>
          </p:cNvPr>
          <p:cNvSpPr txBox="1"/>
          <p:nvPr/>
        </p:nvSpPr>
        <p:spPr>
          <a:xfrm>
            <a:off x="822960" y="5950865"/>
            <a:ext cx="18197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[0,0,1] = alcohol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72AFA54-13F5-4B11-AB79-BF95E80B2B61}"/>
              </a:ext>
            </a:extLst>
          </p:cNvPr>
          <p:cNvSpPr txBox="1"/>
          <p:nvPr/>
        </p:nvSpPr>
        <p:spPr>
          <a:xfrm>
            <a:off x="3957383" y="5712832"/>
            <a:ext cx="122341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Radius of </a:t>
            </a:r>
          </a:p>
          <a:p>
            <a:r>
              <a:rPr lang="en-GB" dirty="0"/>
              <a:t>gyration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D4A796-CD3D-4CAB-BF4C-20D97B73AD35}"/>
              </a:ext>
            </a:extLst>
          </p:cNvPr>
          <p:cNvSpPr txBox="1"/>
          <p:nvPr/>
        </p:nvSpPr>
        <p:spPr>
          <a:xfrm>
            <a:off x="2248422" y="3247465"/>
            <a:ext cx="4597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4A72DE6-7246-451B-9BA7-1AF97913363B}"/>
              </a:ext>
            </a:extLst>
          </p:cNvPr>
          <p:cNvSpPr txBox="1"/>
          <p:nvPr/>
        </p:nvSpPr>
        <p:spPr>
          <a:xfrm>
            <a:off x="2642689" y="6444268"/>
            <a:ext cx="15440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Interpretation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975AE44-0D91-4DB7-A06B-CF4DC814BF9B}"/>
              </a:ext>
            </a:extLst>
          </p:cNvPr>
          <p:cNvCxnSpPr>
            <a:cxnSpLocks/>
          </p:cNvCxnSpPr>
          <p:nvPr/>
        </p:nvCxnSpPr>
        <p:spPr>
          <a:xfrm>
            <a:off x="7501792" y="3318697"/>
            <a:ext cx="0" cy="5510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336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E2C1A-1283-410C-B6A2-A90F82AB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Architectures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0D1486-F43D-4051-B622-324F71755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Set-Up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74747-61BB-464D-BBCA-492C1DE74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78" y="1701848"/>
            <a:ext cx="3496139" cy="489936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GB" dirty="0"/>
              <a:t>SMILES string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3D-Structure (minimised)</a:t>
            </a:r>
          </a:p>
          <a:p>
            <a:pPr algn="ctr"/>
            <a:endParaRPr lang="en-GB" dirty="0"/>
          </a:p>
          <a:p>
            <a:pPr algn="ctr"/>
            <a:r>
              <a:rPr lang="en-GB" dirty="0" err="1"/>
              <a:t>Icosphere</a:t>
            </a:r>
            <a:r>
              <a:rPr lang="en-GB" dirty="0"/>
              <a:t> nets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Spherical NN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Output target</a:t>
            </a:r>
          </a:p>
          <a:p>
            <a:pPr algn="ctr"/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8279A4-104E-45E9-A1A1-95082489E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6BD0B9-EB1B-49AD-8624-F5CD38E41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489936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GB" dirty="0"/>
              <a:t>SMILES string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Morgan fingerprint (binary data)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Neural network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Output target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F00786EC-245D-422F-B3D5-2B9B1A3BFBB1}"/>
              </a:ext>
            </a:extLst>
          </p:cNvPr>
          <p:cNvSpPr/>
          <p:nvPr/>
        </p:nvSpPr>
        <p:spPr>
          <a:xfrm rot="10800000">
            <a:off x="566447" y="4642893"/>
            <a:ext cx="3200400" cy="1042795"/>
          </a:xfrm>
          <a:prstGeom prst="trapezoid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9D9F295A-3B36-4EF5-982B-E2277D372F51}"/>
              </a:ext>
            </a:extLst>
          </p:cNvPr>
          <p:cNvSpPr/>
          <p:nvPr/>
        </p:nvSpPr>
        <p:spPr>
          <a:xfrm rot="10800000">
            <a:off x="4700016" y="4651553"/>
            <a:ext cx="3200400" cy="1042795"/>
          </a:xfrm>
          <a:prstGeom prst="trapezoid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A23F53-EE13-4093-A156-9EE124A27DD1}"/>
              </a:ext>
            </a:extLst>
          </p:cNvPr>
          <p:cNvCxnSpPr/>
          <p:nvPr/>
        </p:nvCxnSpPr>
        <p:spPr>
          <a:xfrm>
            <a:off x="2141594" y="2167003"/>
            <a:ext cx="0" cy="4885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C24AAB-8BAE-49D6-9072-6ED12BB21C3E}"/>
              </a:ext>
            </a:extLst>
          </p:cNvPr>
          <p:cNvCxnSpPr/>
          <p:nvPr/>
        </p:nvCxnSpPr>
        <p:spPr>
          <a:xfrm>
            <a:off x="2129069" y="3465001"/>
            <a:ext cx="0" cy="4885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CB4F03-3BD9-4E32-B9C4-B6D415E6515E}"/>
              </a:ext>
            </a:extLst>
          </p:cNvPr>
          <p:cNvCxnSpPr/>
          <p:nvPr/>
        </p:nvCxnSpPr>
        <p:spPr>
          <a:xfrm>
            <a:off x="2145770" y="4357920"/>
            <a:ext cx="0" cy="4885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EA644B-AC8D-4974-8B2B-24E6BFF46BF5}"/>
              </a:ext>
            </a:extLst>
          </p:cNvPr>
          <p:cNvCxnSpPr/>
          <p:nvPr/>
        </p:nvCxnSpPr>
        <p:spPr>
          <a:xfrm>
            <a:off x="6308567" y="2198317"/>
            <a:ext cx="0" cy="4885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765F0A-DC1B-439E-A7C3-0438E456915E}"/>
              </a:ext>
            </a:extLst>
          </p:cNvPr>
          <p:cNvCxnSpPr/>
          <p:nvPr/>
        </p:nvCxnSpPr>
        <p:spPr>
          <a:xfrm>
            <a:off x="2145770" y="5468772"/>
            <a:ext cx="0" cy="4885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75C289-5229-4913-B2A8-5840BFEB770D}"/>
              </a:ext>
            </a:extLst>
          </p:cNvPr>
          <p:cNvCxnSpPr>
            <a:cxnSpLocks/>
          </p:cNvCxnSpPr>
          <p:nvPr/>
        </p:nvCxnSpPr>
        <p:spPr>
          <a:xfrm>
            <a:off x="6298128" y="3514377"/>
            <a:ext cx="8351" cy="11371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8028E0-E47F-4AED-BD44-6BBA436604AF}"/>
              </a:ext>
            </a:extLst>
          </p:cNvPr>
          <p:cNvCxnSpPr/>
          <p:nvPr/>
        </p:nvCxnSpPr>
        <p:spPr>
          <a:xfrm>
            <a:off x="6298128" y="5439001"/>
            <a:ext cx="0" cy="4885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99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E2C1A-1283-410C-B6A2-A90F82AB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details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0D1486-F43D-4051-B622-324F71755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313" y="1193291"/>
            <a:ext cx="3200400" cy="548640"/>
          </a:xfrm>
        </p:spPr>
        <p:txBody>
          <a:bodyPr/>
          <a:lstStyle/>
          <a:p>
            <a:r>
              <a:rPr lang="en-GB" dirty="0"/>
              <a:t>Data sets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74747-61BB-464D-BBCA-492C1DE74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567" y="1879717"/>
            <a:ext cx="3930419" cy="403256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/>
            <a:r>
              <a:rPr lang="en-GB" dirty="0"/>
              <a:t>a. 1000 nets for 1000 molecules</a:t>
            </a:r>
          </a:p>
          <a:p>
            <a:pPr marL="457200" indent="-457200">
              <a:buAutoNum type="alphaLcPeriod"/>
            </a:pPr>
            <a:r>
              <a:rPr lang="en-GB" dirty="0"/>
              <a:t>60,000 nets for 1000 molecules</a:t>
            </a:r>
          </a:p>
          <a:p>
            <a:pPr marL="0" indent="0"/>
            <a:r>
              <a:rPr lang="en-GB" dirty="0" err="1"/>
              <a:t>Icospheres</a:t>
            </a:r>
            <a:r>
              <a:rPr lang="en-GB" dirty="0"/>
              <a:t> level 1, 2 and 3 tested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8279A4-104E-45E9-A1A1-95082489E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00015" y="1079743"/>
            <a:ext cx="3200400" cy="548640"/>
          </a:xfrm>
        </p:spPr>
        <p:txBody>
          <a:bodyPr/>
          <a:lstStyle/>
          <a:p>
            <a:r>
              <a:rPr lang="en-GB" dirty="0"/>
              <a:t>Testing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6BD0B9-EB1B-49AD-8624-F5CD38E41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00015" y="1701848"/>
            <a:ext cx="4080729" cy="489936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GB" dirty="0"/>
              <a:t>Molecular ID:</a:t>
            </a:r>
          </a:p>
          <a:p>
            <a:r>
              <a:rPr lang="en-GB" dirty="0"/>
              <a:t>	10% of nets </a:t>
            </a:r>
            <a:r>
              <a:rPr lang="en-GB" u="sng" dirty="0"/>
              <a:t>per molecule</a:t>
            </a:r>
            <a:r>
              <a:rPr lang="en-GB" dirty="0"/>
              <a:t> taken as test set</a:t>
            </a:r>
          </a:p>
          <a:p>
            <a:endParaRPr lang="en-GB" dirty="0"/>
          </a:p>
          <a:p>
            <a:r>
              <a:rPr lang="en-GB" dirty="0"/>
              <a:t>Everything else:</a:t>
            </a:r>
          </a:p>
          <a:p>
            <a:r>
              <a:rPr lang="en-GB" dirty="0"/>
              <a:t>	10% of </a:t>
            </a:r>
            <a:r>
              <a:rPr lang="en-GB" u="sng" dirty="0"/>
              <a:t>molecules</a:t>
            </a:r>
            <a:r>
              <a:rPr lang="en-GB" dirty="0"/>
              <a:t> taken as test set</a:t>
            </a:r>
          </a:p>
          <a:p>
            <a:r>
              <a:rPr lang="en-GB" dirty="0"/>
              <a:t>	Generalisation to new molecules</a:t>
            </a:r>
          </a:p>
          <a:p>
            <a:r>
              <a:rPr lang="en-GB" dirty="0"/>
              <a:t>	</a:t>
            </a:r>
            <a:r>
              <a:rPr lang="en-GB" sz="1600" dirty="0"/>
              <a:t>(has the NN learned the general rule?)</a:t>
            </a:r>
          </a:p>
        </p:txBody>
      </p:sp>
    </p:spTree>
    <p:extLst>
      <p:ext uri="{BB962C8B-B14F-4D97-AF65-F5344CB8AC3E}">
        <p14:creationId xmlns:p14="http://schemas.microsoft.com/office/powerpoint/2010/main" val="3820958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2970FA7-4EBF-4109-88A2-ECD51E7140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53949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dirty="0"/>
              <a:t>Actual input data is:</a:t>
            </a:r>
          </a:p>
          <a:p>
            <a:r>
              <a:rPr lang="en-GB" dirty="0"/>
              <a:t>RGB where </a:t>
            </a:r>
          </a:p>
          <a:p>
            <a:r>
              <a:rPr lang="en-GB" dirty="0"/>
              <a:t>R = mass of inner most atom</a:t>
            </a:r>
          </a:p>
          <a:p>
            <a:r>
              <a:rPr lang="en-GB" dirty="0"/>
              <a:t>G = mass of outer most atom</a:t>
            </a:r>
          </a:p>
          <a:p>
            <a:r>
              <a:rPr lang="en-GB" dirty="0"/>
              <a:t>B = sum of atom masses</a:t>
            </a:r>
          </a:p>
          <a:p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4322828-7927-4E16-B29C-3F7A0C9F1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8849" y="1097280"/>
            <a:ext cx="4734839" cy="5516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dirty="0" err="1"/>
              <a:t>Eg</a:t>
            </a:r>
            <a:r>
              <a:rPr lang="en-GB" dirty="0"/>
              <a:t>: </a:t>
            </a:r>
          </a:p>
          <a:p>
            <a:r>
              <a:rPr lang="en-GB" dirty="0"/>
              <a:t>C-H is</a:t>
            </a:r>
          </a:p>
          <a:p>
            <a:r>
              <a:rPr lang="en-GB" dirty="0"/>
              <a:t>[12.0107, 1.0078, 13.0185]</a:t>
            </a:r>
          </a:p>
          <a:p>
            <a:endParaRPr lang="en-GB" dirty="0"/>
          </a:p>
          <a:p>
            <a:r>
              <a:rPr lang="en-GB" dirty="0"/>
              <a:t>C=O is</a:t>
            </a:r>
          </a:p>
          <a:p>
            <a:r>
              <a:rPr lang="en-GB" dirty="0"/>
              <a:t>[12.0107, 15.999, 28.0097 ]</a:t>
            </a:r>
          </a:p>
          <a:p>
            <a:endParaRPr lang="en-GB" dirty="0"/>
          </a:p>
          <a:p>
            <a:r>
              <a:rPr lang="en-GB" dirty="0"/>
              <a:t>O-H is</a:t>
            </a:r>
          </a:p>
          <a:p>
            <a:r>
              <a:rPr lang="en-GB" dirty="0"/>
              <a:t>[15.999, 1.0078, 17.0068]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7A6538-577E-4E7E-82DC-CD6671E0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866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Difficulty of </a:t>
            </a:r>
            <a:r>
              <a:rPr lang="en-US" dirty="0" err="1"/>
              <a:t>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0112" y="1657688"/>
            <a:ext cx="6321600" cy="4999789"/>
          </a:xfrm>
          <a:solidFill>
            <a:srgbClr val="FFFFFF"/>
          </a:solidFill>
          <a:ln w="28575" cmpd="sng">
            <a:solidFill>
              <a:schemeClr val="accent2"/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dirty="0"/>
              <a:t>EASY:</a:t>
            </a:r>
          </a:p>
          <a:p>
            <a:r>
              <a:rPr lang="en-US" b="0" dirty="0"/>
              <a:t>Entirely easily derivable from input data only.</a:t>
            </a:r>
          </a:p>
          <a:p>
            <a:pPr marL="571500" lvl="1" indent="0">
              <a:buNone/>
            </a:pPr>
            <a:r>
              <a:rPr lang="en-US" b="0" dirty="0"/>
              <a:t>(Ella can figure out the rules to do it in under 5 minutes)</a:t>
            </a:r>
            <a:br>
              <a:rPr lang="en-US" b="0" dirty="0"/>
            </a:br>
            <a:r>
              <a:rPr lang="en-US" b="0" dirty="0"/>
              <a:t>e.g. counting atom types, </a:t>
            </a:r>
            <a:br>
              <a:rPr lang="en-US" b="0" dirty="0"/>
            </a:br>
            <a:r>
              <a:rPr lang="en-US" b="0" dirty="0"/>
              <a:t>summing atomic mass</a:t>
            </a:r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dirty="0"/>
              <a:t>MEDIUM</a:t>
            </a:r>
            <a:r>
              <a:rPr lang="en-US" b="0" dirty="0"/>
              <a:t>:</a:t>
            </a:r>
          </a:p>
          <a:p>
            <a:r>
              <a:rPr lang="en-US" b="0" dirty="0"/>
              <a:t>Requires some chemical knowledge that might not be given</a:t>
            </a:r>
          </a:p>
          <a:p>
            <a:pPr marL="571500" lvl="1" indent="0">
              <a:buNone/>
            </a:pPr>
            <a:r>
              <a:rPr lang="en-US" b="0" dirty="0"/>
              <a:t>e.g. counting valence electrons, </a:t>
            </a:r>
            <a:br>
              <a:rPr lang="en-US" b="0" dirty="0"/>
            </a:br>
            <a:r>
              <a:rPr lang="en-US" b="0" dirty="0"/>
              <a:t>learning what a heteroatom is (to count them)</a:t>
            </a:r>
            <a:br>
              <a:rPr lang="en-US" b="0" dirty="0"/>
            </a:br>
            <a:r>
              <a:rPr lang="en-US" b="0" dirty="0"/>
              <a:t>counting H donors </a:t>
            </a:r>
            <a:r>
              <a:rPr lang="en-US" b="0" dirty="0" err="1"/>
              <a:t>etc</a:t>
            </a:r>
            <a:endParaRPr lang="en-US" b="0" dirty="0"/>
          </a:p>
          <a:p>
            <a:pPr marL="114300" indent="0">
              <a:buNone/>
            </a:pPr>
            <a:endParaRPr lang="en-US" b="0" dirty="0"/>
          </a:p>
          <a:p>
            <a:pPr marL="114300" indent="0">
              <a:buNone/>
            </a:pPr>
            <a:r>
              <a:rPr lang="en-US" dirty="0"/>
              <a:t>HARD:</a:t>
            </a:r>
          </a:p>
          <a:p>
            <a:r>
              <a:rPr lang="en-US" b="0" dirty="0"/>
              <a:t>Requires a spatial, electronic or quantum knowledge</a:t>
            </a:r>
          </a:p>
          <a:p>
            <a:pPr marL="571500" lvl="1" indent="0">
              <a:buNone/>
            </a:pPr>
            <a:r>
              <a:rPr lang="en-US" dirty="0"/>
              <a:t>e.g. calculating shape parameters like principal moments of inertia (and derived quantities like</a:t>
            </a:r>
            <a:r>
              <a:rPr lang="mr-IN" dirty="0"/>
              <a:t>…)</a:t>
            </a:r>
            <a:br>
              <a:rPr lang="mr-IN" dirty="0"/>
            </a:br>
            <a:r>
              <a:rPr lang="mr-IN" dirty="0"/>
              <a:t>MolLogP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147054" y="551993"/>
            <a:ext cx="2199723" cy="4801315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1579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Also:</a:t>
            </a:r>
          </a:p>
          <a:p>
            <a:endParaRPr lang="en-US" dirty="0"/>
          </a:p>
          <a:p>
            <a:r>
              <a:rPr lang="en-US" dirty="0"/>
              <a:t>Problems can be hard because the NN is underpowered or the dataset is too small </a:t>
            </a:r>
          </a:p>
          <a:p>
            <a:endParaRPr lang="en-US" dirty="0"/>
          </a:p>
          <a:p>
            <a:r>
              <a:rPr lang="en-US" dirty="0"/>
              <a:t>e.g.:</a:t>
            </a:r>
          </a:p>
          <a:p>
            <a:r>
              <a:rPr lang="en-US" dirty="0"/>
              <a:t>Classifying 1000 classes from 60,000 </a:t>
            </a:r>
            <a:r>
              <a:rPr lang="en-US" dirty="0" err="1"/>
              <a:t>datapoints</a:t>
            </a:r>
            <a:r>
              <a:rPr lang="en-US" dirty="0"/>
              <a:t> is harder than classifying 10 classes from 60,000 data points</a:t>
            </a:r>
          </a:p>
        </p:txBody>
      </p:sp>
    </p:spTree>
    <p:extLst>
      <p:ext uri="{BB962C8B-B14F-4D97-AF65-F5344CB8AC3E}">
        <p14:creationId xmlns:p14="http://schemas.microsoft.com/office/powerpoint/2010/main" val="1817067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(Preliminary)</a:t>
            </a:r>
          </a:p>
        </p:txBody>
      </p:sp>
    </p:spTree>
    <p:extLst>
      <p:ext uri="{BB962C8B-B14F-4D97-AF65-F5344CB8AC3E}">
        <p14:creationId xmlns:p14="http://schemas.microsoft.com/office/powerpoint/2010/main" val="3997758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 It learned to ‘read’ the Nets?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7054" y="551993"/>
            <a:ext cx="2199723" cy="5109091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1579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Task: classification / </a:t>
            </a:r>
            <a:r>
              <a:rPr lang="en-US" dirty="0" err="1"/>
              <a:t>autoencoder</a:t>
            </a:r>
            <a:endParaRPr lang="en-US" dirty="0"/>
          </a:p>
          <a:p>
            <a:r>
              <a:rPr lang="en-US" dirty="0"/>
              <a:t>Level: </a:t>
            </a:r>
            <a:r>
              <a:rPr lang="en-US" b="1" dirty="0"/>
              <a:t>hard</a:t>
            </a:r>
          </a:p>
          <a:p>
            <a:endParaRPr lang="en-US" dirty="0"/>
          </a:p>
          <a:p>
            <a:r>
              <a:rPr lang="en-US" i="1" dirty="0"/>
              <a:t>Input data:</a:t>
            </a:r>
          </a:p>
          <a:p>
            <a:r>
              <a:rPr lang="en-US" dirty="0"/>
              <a:t>Input no: 1000 / 60,000</a:t>
            </a:r>
          </a:p>
          <a:p>
            <a:r>
              <a:rPr lang="en-US" dirty="0"/>
              <a:t>Level: 2</a:t>
            </a:r>
          </a:p>
          <a:p>
            <a:r>
              <a:rPr lang="en-US" dirty="0"/>
              <a:t>No. classes: </a:t>
            </a:r>
            <a:r>
              <a:rPr lang="en-US" sz="2000" b="1" dirty="0"/>
              <a:t>1000</a:t>
            </a:r>
          </a:p>
          <a:p>
            <a:endParaRPr lang="en-US" dirty="0"/>
          </a:p>
          <a:p>
            <a:r>
              <a:rPr lang="en-US" i="1" dirty="0"/>
              <a:t>Output target:</a:t>
            </a:r>
          </a:p>
          <a:p>
            <a:r>
              <a:rPr lang="en-US" dirty="0"/>
              <a:t>ID number</a:t>
            </a:r>
          </a:p>
          <a:p>
            <a:endParaRPr lang="en-US" dirty="0"/>
          </a:p>
          <a:p>
            <a:r>
              <a:rPr lang="en-US" dirty="0"/>
              <a:t>Test set: unseen nets</a:t>
            </a:r>
          </a:p>
          <a:p>
            <a:endParaRPr lang="en-US" dirty="0"/>
          </a:p>
          <a:p>
            <a:r>
              <a:rPr lang="en-US" i="1" dirty="0"/>
              <a:t>Training details:</a:t>
            </a:r>
          </a:p>
          <a:p>
            <a:r>
              <a:rPr lang="en-US" dirty="0"/>
              <a:t>Epochs: 160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124402"/>
              </p:ext>
            </p:extLst>
          </p:nvPr>
        </p:nvGraphicFramePr>
        <p:xfrm>
          <a:off x="2410112" y="1878263"/>
          <a:ext cx="6311740" cy="2317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7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3825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Acc. On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Acc. On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25">
                <a:tc>
                  <a:txBody>
                    <a:bodyPr/>
                    <a:lstStyle/>
                    <a:p>
                      <a:r>
                        <a:rPr lang="en-US" dirty="0"/>
                        <a:t>Random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53"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53"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 Placeholder 2"/>
          <p:cNvSpPr txBox="1">
            <a:spLocks/>
          </p:cNvSpPr>
          <p:nvPr/>
        </p:nvSpPr>
        <p:spPr>
          <a:xfrm>
            <a:off x="2410112" y="5267508"/>
            <a:ext cx="6321600" cy="1203158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accent2"/>
            </a:solidFill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○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914400" rtl="0" eaLnBrk="1" latinLnBrk="0" hangingPunct="1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Wingdings" pitchFamily="2" charset="2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sz="2000" dirty="0"/>
              <a:t>Conclusion:</a:t>
            </a:r>
          </a:p>
          <a:p>
            <a:pPr marL="114300" indent="0">
              <a:buFont typeface="Arial" pitchFamily="34" charset="0"/>
              <a:buNone/>
            </a:pPr>
            <a:r>
              <a:rPr lang="en-US" sz="2000" dirty="0"/>
              <a:t>Yes. But it can only differentiate 60%of them. </a:t>
            </a:r>
          </a:p>
        </p:txBody>
      </p:sp>
    </p:spTree>
    <p:extLst>
      <p:ext uri="{BB962C8B-B14F-4D97-AF65-F5344CB8AC3E}">
        <p14:creationId xmlns:p14="http://schemas.microsoft.com/office/powerpoint/2010/main" val="2547563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Augmentation 1:</a:t>
            </a:r>
            <a:br>
              <a:rPr lang="en-US" dirty="0"/>
            </a:br>
            <a:r>
              <a:rPr lang="en-US" dirty="0"/>
              <a:t>Without augmentation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1K_Aug_Div2_18092020_10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12" y="1741781"/>
            <a:ext cx="6311738" cy="4733804"/>
          </a:xfrm>
          <a:prstGeom prst="rect">
            <a:avLst/>
          </a:prstGeom>
          <a:ln w="28575" cmpd="sng">
            <a:solidFill>
              <a:srgbClr val="01579B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20318" y="551993"/>
            <a:ext cx="2199723" cy="5909310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1579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Task: regression</a:t>
            </a:r>
          </a:p>
          <a:p>
            <a:r>
              <a:rPr lang="en-US" dirty="0"/>
              <a:t>Level: easy</a:t>
            </a:r>
          </a:p>
          <a:p>
            <a:endParaRPr lang="en-US" dirty="0"/>
          </a:p>
          <a:p>
            <a:r>
              <a:rPr lang="en-US" dirty="0"/>
              <a:t>Input data:</a:t>
            </a:r>
          </a:p>
          <a:p>
            <a:r>
              <a:rPr lang="en-US" dirty="0"/>
              <a:t>Input no: 1000</a:t>
            </a:r>
          </a:p>
          <a:p>
            <a:r>
              <a:rPr lang="en-US" dirty="0"/>
              <a:t>Level: 2</a:t>
            </a:r>
          </a:p>
          <a:p>
            <a:r>
              <a:rPr lang="en-US" dirty="0"/>
              <a:t>Augmentation: no</a:t>
            </a:r>
          </a:p>
          <a:p>
            <a:endParaRPr lang="en-US" dirty="0"/>
          </a:p>
          <a:p>
            <a:r>
              <a:rPr lang="en-US" dirty="0"/>
              <a:t>Output target:</a:t>
            </a:r>
          </a:p>
          <a:p>
            <a:r>
              <a:rPr lang="en-US" dirty="0"/>
              <a:t>Exact molar weight</a:t>
            </a:r>
          </a:p>
          <a:p>
            <a:r>
              <a:rPr lang="en-US" dirty="0"/>
              <a:t>Test set: unseen molecules</a:t>
            </a:r>
          </a:p>
          <a:p>
            <a:endParaRPr lang="en-US" dirty="0"/>
          </a:p>
          <a:p>
            <a:r>
              <a:rPr lang="en-US" dirty="0"/>
              <a:t>Results:</a:t>
            </a:r>
          </a:p>
          <a:p>
            <a:endParaRPr lang="en-US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0.812</a:t>
            </a:r>
          </a:p>
          <a:p>
            <a:r>
              <a:rPr lang="en-US" dirty="0"/>
              <a:t>MSE = 580</a:t>
            </a:r>
          </a:p>
          <a:p>
            <a:endParaRPr lang="en-US" dirty="0"/>
          </a:p>
          <a:p>
            <a:r>
              <a:rPr lang="en-US" dirty="0"/>
              <a:t>Training details:</a:t>
            </a:r>
          </a:p>
          <a:p>
            <a:r>
              <a:rPr lang="en-US" dirty="0"/>
              <a:t>Epochs: </a:t>
            </a:r>
            <a:r>
              <a:rPr lang="en-US" b="1" dirty="0"/>
              <a:t>60</a:t>
            </a:r>
          </a:p>
          <a:p>
            <a:r>
              <a:rPr lang="en-US" dirty="0"/>
              <a:t>Plotted: test set</a:t>
            </a:r>
          </a:p>
        </p:txBody>
      </p:sp>
    </p:spTree>
    <p:extLst>
      <p:ext uri="{BB962C8B-B14F-4D97-AF65-F5344CB8AC3E}">
        <p14:creationId xmlns:p14="http://schemas.microsoft.com/office/powerpoint/2010/main" val="3150333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augmentation:</a:t>
            </a:r>
            <a:br>
              <a:rPr lang="en-US" dirty="0"/>
            </a:br>
            <a:r>
              <a:rPr lang="en-US" dirty="0"/>
              <a:t>With augmentation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12" y="1741781"/>
            <a:ext cx="6311738" cy="4733803"/>
          </a:xfrm>
          <a:prstGeom prst="rect">
            <a:avLst/>
          </a:prstGeom>
          <a:ln w="28575" cmpd="sng">
            <a:solidFill>
              <a:srgbClr val="01579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6950" y="551993"/>
            <a:ext cx="2199723" cy="5909310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1579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Task: regression</a:t>
            </a:r>
          </a:p>
          <a:p>
            <a:r>
              <a:rPr lang="en-US" dirty="0"/>
              <a:t>Level: Easy</a:t>
            </a:r>
          </a:p>
          <a:p>
            <a:endParaRPr lang="en-US" dirty="0"/>
          </a:p>
          <a:p>
            <a:r>
              <a:rPr lang="en-US" i="1" dirty="0"/>
              <a:t>Input data:</a:t>
            </a:r>
          </a:p>
          <a:p>
            <a:r>
              <a:rPr lang="en-US" dirty="0"/>
              <a:t>Input no: 1000</a:t>
            </a:r>
          </a:p>
          <a:p>
            <a:r>
              <a:rPr lang="en-US" dirty="0"/>
              <a:t>Level: 2</a:t>
            </a:r>
          </a:p>
          <a:p>
            <a:r>
              <a:rPr lang="en-US" dirty="0"/>
              <a:t>Augmentation: </a:t>
            </a:r>
            <a:r>
              <a:rPr lang="en-US" b="1" dirty="0"/>
              <a:t>yes</a:t>
            </a:r>
          </a:p>
          <a:p>
            <a:endParaRPr lang="en-US" dirty="0"/>
          </a:p>
          <a:p>
            <a:r>
              <a:rPr lang="en-US" i="1" dirty="0"/>
              <a:t>Output target:</a:t>
            </a:r>
          </a:p>
          <a:p>
            <a:r>
              <a:rPr lang="en-US" dirty="0"/>
              <a:t>Exact molar weight</a:t>
            </a:r>
          </a:p>
          <a:p>
            <a:r>
              <a:rPr lang="en-US" dirty="0"/>
              <a:t>Test set: unseen molecules</a:t>
            </a:r>
          </a:p>
          <a:p>
            <a:endParaRPr lang="en-US" dirty="0"/>
          </a:p>
          <a:p>
            <a:r>
              <a:rPr lang="en-US" i="1" dirty="0"/>
              <a:t>Results: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b="1" dirty="0"/>
              <a:t>0.979</a:t>
            </a:r>
          </a:p>
          <a:p>
            <a:r>
              <a:rPr lang="en-US" dirty="0"/>
              <a:t>MSE = </a:t>
            </a:r>
            <a:r>
              <a:rPr lang="en-US" b="1" dirty="0"/>
              <a:t>23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Training details:</a:t>
            </a:r>
          </a:p>
          <a:p>
            <a:r>
              <a:rPr lang="en-US" dirty="0"/>
              <a:t>Epochs: </a:t>
            </a:r>
            <a:r>
              <a:rPr lang="en-US" b="1" dirty="0"/>
              <a:t>60</a:t>
            </a:r>
          </a:p>
          <a:p>
            <a:r>
              <a:rPr lang="en-US" dirty="0"/>
              <a:t>Plotted: test set</a:t>
            </a:r>
          </a:p>
        </p:txBody>
      </p:sp>
    </p:spTree>
    <p:extLst>
      <p:ext uri="{BB962C8B-B14F-4D97-AF65-F5344CB8AC3E}">
        <p14:creationId xmlns:p14="http://schemas.microsoft.com/office/powerpoint/2010/main" val="878020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augmentation:</a:t>
            </a:r>
            <a:br>
              <a:rPr lang="en-US" dirty="0"/>
            </a:br>
            <a:r>
              <a:rPr lang="en-US" dirty="0"/>
              <a:t>With augmentation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12" y="1741781"/>
            <a:ext cx="6311737" cy="4733803"/>
          </a:xfrm>
          <a:prstGeom prst="rect">
            <a:avLst/>
          </a:prstGeom>
          <a:ln w="28575" cmpd="sng">
            <a:solidFill>
              <a:srgbClr val="01579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6950" y="551993"/>
            <a:ext cx="2199723" cy="5909310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1579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Task: regression</a:t>
            </a:r>
          </a:p>
          <a:p>
            <a:r>
              <a:rPr lang="en-US" dirty="0"/>
              <a:t>Level: Medium?</a:t>
            </a:r>
          </a:p>
          <a:p>
            <a:endParaRPr lang="en-US" dirty="0"/>
          </a:p>
          <a:p>
            <a:r>
              <a:rPr lang="en-US" i="1" dirty="0"/>
              <a:t>Input data:</a:t>
            </a:r>
          </a:p>
          <a:p>
            <a:r>
              <a:rPr lang="en-US" dirty="0"/>
              <a:t>Input no: 1000</a:t>
            </a:r>
          </a:p>
          <a:p>
            <a:r>
              <a:rPr lang="en-US" dirty="0"/>
              <a:t>Level: 2</a:t>
            </a:r>
          </a:p>
          <a:p>
            <a:r>
              <a:rPr lang="en-US" dirty="0"/>
              <a:t>Augmentation: yes</a:t>
            </a:r>
          </a:p>
          <a:p>
            <a:endParaRPr lang="en-US" dirty="0"/>
          </a:p>
          <a:p>
            <a:r>
              <a:rPr lang="en-US" i="1" dirty="0"/>
              <a:t>Output target:</a:t>
            </a:r>
          </a:p>
          <a:p>
            <a:r>
              <a:rPr lang="en-US" dirty="0"/>
              <a:t>Number of valence electrons</a:t>
            </a:r>
          </a:p>
          <a:p>
            <a:endParaRPr lang="en-US" dirty="0"/>
          </a:p>
          <a:p>
            <a:r>
              <a:rPr lang="en-US" dirty="0"/>
              <a:t>Test set: unseen molecules</a:t>
            </a:r>
          </a:p>
          <a:p>
            <a:endParaRPr lang="en-US" dirty="0"/>
          </a:p>
          <a:p>
            <a:r>
              <a:rPr lang="en-US" i="1" dirty="0"/>
              <a:t>Results:</a:t>
            </a:r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b="1" dirty="0"/>
              <a:t>0.9824</a:t>
            </a:r>
          </a:p>
          <a:p>
            <a:r>
              <a:rPr lang="en-US" dirty="0"/>
              <a:t>MAE = </a:t>
            </a:r>
            <a:r>
              <a:rPr lang="en-US" b="1" dirty="0"/>
              <a:t>21.9</a:t>
            </a:r>
          </a:p>
          <a:p>
            <a:r>
              <a:rPr lang="en-US" i="1" dirty="0"/>
              <a:t>Training details:</a:t>
            </a:r>
          </a:p>
          <a:p>
            <a:r>
              <a:rPr lang="en-US" dirty="0"/>
              <a:t>Epochs: 160</a:t>
            </a:r>
          </a:p>
          <a:p>
            <a:r>
              <a:rPr lang="en-US" dirty="0"/>
              <a:t>Plotted: test set</a:t>
            </a:r>
          </a:p>
        </p:txBody>
      </p:sp>
      <p:pic>
        <p:nvPicPr>
          <p:cNvPr id="4" name="Picture 3" descr="IK_div2_2020_09_19_14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84" y="4146215"/>
            <a:ext cx="2225396" cy="16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1: 3D shape is important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43D49B-50DA-442A-8AB0-3B6991A7A5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341995"/>
              </p:ext>
            </p:extLst>
          </p:nvPr>
        </p:nvGraphicFramePr>
        <p:xfrm>
          <a:off x="822325" y="1100138"/>
          <a:ext cx="7521573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7191">
                  <a:extLst>
                    <a:ext uri="{9D8B030D-6E8A-4147-A177-3AD203B41FA5}">
                      <a16:colId xmlns:a16="http://schemas.microsoft.com/office/drawing/2014/main" val="1727230784"/>
                    </a:ext>
                  </a:extLst>
                </a:gridCol>
                <a:gridCol w="2507191">
                  <a:extLst>
                    <a:ext uri="{9D8B030D-6E8A-4147-A177-3AD203B41FA5}">
                      <a16:colId xmlns:a16="http://schemas.microsoft.com/office/drawing/2014/main" val="634200513"/>
                    </a:ext>
                  </a:extLst>
                </a:gridCol>
                <a:gridCol w="2507191">
                  <a:extLst>
                    <a:ext uri="{9D8B030D-6E8A-4147-A177-3AD203B41FA5}">
                      <a16:colId xmlns:a16="http://schemas.microsoft.com/office/drawing/2014/main" val="371009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Importance of chirality / 3D shape to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Types of algorithms used for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1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Suggesting target molecules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(quantum mechanics, molecule mechanics)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626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 novo drug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Neural networks, clustering, search, generative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60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Forward reaction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Medium (needs to be tracked)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Neural networks, general ML,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85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Retrosynthesis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(needs to be tracked)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Search, neural networks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41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Condition 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Search, neural networks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64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Structure 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General ML, neural networks,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619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18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248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0250" y="551993"/>
            <a:ext cx="6321600" cy="1063140"/>
          </a:xfrm>
        </p:spPr>
        <p:txBody>
          <a:bodyPr/>
          <a:lstStyle/>
          <a:p>
            <a:r>
              <a:rPr lang="en-US" dirty="0"/>
              <a:t>Can It learn Shape parameters?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(i.e. those based on moments of inertia)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12" y="1953795"/>
            <a:ext cx="6311737" cy="4733802"/>
          </a:xfrm>
          <a:prstGeom prst="rect">
            <a:avLst/>
          </a:prstGeom>
          <a:ln w="28575" cmpd="sng">
            <a:solidFill>
              <a:srgbClr val="01579B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00527" y="551993"/>
            <a:ext cx="2032000" cy="618630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1579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Task: regression</a:t>
            </a:r>
          </a:p>
          <a:p>
            <a:r>
              <a:rPr lang="en-US" dirty="0"/>
              <a:t>Level: hard</a:t>
            </a:r>
          </a:p>
          <a:p>
            <a:endParaRPr lang="en-US" dirty="0"/>
          </a:p>
          <a:p>
            <a:r>
              <a:rPr lang="en-US" i="1" dirty="0"/>
              <a:t>Input data:</a:t>
            </a:r>
          </a:p>
          <a:p>
            <a:r>
              <a:rPr lang="en-US" dirty="0"/>
              <a:t>Input no: 1000</a:t>
            </a:r>
          </a:p>
          <a:p>
            <a:r>
              <a:rPr lang="en-US" dirty="0"/>
              <a:t>Level: 2</a:t>
            </a:r>
          </a:p>
          <a:p>
            <a:r>
              <a:rPr lang="en-US" dirty="0"/>
              <a:t>Augmentation: yes</a:t>
            </a:r>
          </a:p>
          <a:p>
            <a:endParaRPr lang="en-US" dirty="0"/>
          </a:p>
          <a:p>
            <a:r>
              <a:rPr lang="en-US" i="1" dirty="0"/>
              <a:t>Output target:</a:t>
            </a:r>
          </a:p>
          <a:p>
            <a:r>
              <a:rPr lang="en-US" dirty="0"/>
              <a:t>Radius of gyration</a:t>
            </a:r>
          </a:p>
          <a:p>
            <a:r>
              <a:rPr lang="en-US" dirty="0"/>
              <a:t>Test set: unseen molecules</a:t>
            </a:r>
          </a:p>
          <a:p>
            <a:endParaRPr lang="en-US" dirty="0"/>
          </a:p>
          <a:p>
            <a:r>
              <a:rPr lang="en-US" i="1" dirty="0"/>
              <a:t>Results:</a:t>
            </a:r>
          </a:p>
          <a:p>
            <a:endParaRPr lang="en-US" i="1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b="1" dirty="0"/>
              <a:t>0.886</a:t>
            </a:r>
          </a:p>
          <a:p>
            <a:endParaRPr lang="en-US" dirty="0"/>
          </a:p>
          <a:p>
            <a:r>
              <a:rPr lang="en-US" dirty="0"/>
              <a:t>MAE = </a:t>
            </a:r>
            <a:r>
              <a:rPr lang="en-US" b="1" dirty="0"/>
              <a:t>0.138</a:t>
            </a:r>
          </a:p>
          <a:p>
            <a:r>
              <a:rPr lang="en-US" i="1" dirty="0"/>
              <a:t>Training details:</a:t>
            </a:r>
          </a:p>
          <a:p>
            <a:r>
              <a:rPr lang="en-US" dirty="0"/>
              <a:t>Epochs: 160</a:t>
            </a:r>
          </a:p>
          <a:p>
            <a:r>
              <a:rPr lang="en-US" dirty="0"/>
              <a:t>Plotted: test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86" y="2127701"/>
            <a:ext cx="2225396" cy="16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89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the input data to the problem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950" y="551993"/>
            <a:ext cx="2199723" cy="4524315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1579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Task: regression</a:t>
            </a:r>
          </a:p>
          <a:p>
            <a:r>
              <a:rPr lang="en-US" dirty="0"/>
              <a:t>Level: hard</a:t>
            </a:r>
          </a:p>
          <a:p>
            <a:endParaRPr lang="en-US" dirty="0"/>
          </a:p>
          <a:p>
            <a:r>
              <a:rPr lang="en-US" i="1" dirty="0"/>
              <a:t>Input data:</a:t>
            </a:r>
          </a:p>
          <a:p>
            <a:r>
              <a:rPr lang="en-US" dirty="0"/>
              <a:t>Input no: 1000 / 60,000</a:t>
            </a:r>
          </a:p>
          <a:p>
            <a:r>
              <a:rPr lang="en-US" dirty="0"/>
              <a:t>Level: 2</a:t>
            </a:r>
          </a:p>
          <a:p>
            <a:endParaRPr lang="en-US" dirty="0"/>
          </a:p>
          <a:p>
            <a:r>
              <a:rPr lang="en-US" i="1" dirty="0"/>
              <a:t>Output target:</a:t>
            </a:r>
          </a:p>
          <a:p>
            <a:r>
              <a:rPr lang="en-US" dirty="0"/>
              <a:t>Radius of gyration</a:t>
            </a:r>
          </a:p>
          <a:p>
            <a:endParaRPr lang="en-US" dirty="0"/>
          </a:p>
          <a:p>
            <a:r>
              <a:rPr lang="en-US" dirty="0"/>
              <a:t>Test set: unseen molecules</a:t>
            </a:r>
          </a:p>
          <a:p>
            <a:endParaRPr lang="en-US" b="1" dirty="0"/>
          </a:p>
          <a:p>
            <a:r>
              <a:rPr lang="en-US" i="1" dirty="0"/>
              <a:t>Training details:</a:t>
            </a:r>
          </a:p>
          <a:p>
            <a:r>
              <a:rPr lang="en-US" dirty="0"/>
              <a:t>Epochs: 160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86479"/>
              </p:ext>
            </p:extLst>
          </p:nvPr>
        </p:nvGraphicFramePr>
        <p:xfrm>
          <a:off x="2419971" y="1829021"/>
          <a:ext cx="63117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3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SMILES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Radius of gyration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Hard-impossible?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-0.1167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Icosphere</a:t>
                      </a:r>
                      <a:r>
                        <a:rPr lang="en-US" sz="1600" dirty="0"/>
                        <a:t> 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Radius of gyration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Icosphere</a:t>
                      </a:r>
                      <a:r>
                        <a:rPr lang="en-US" sz="1600" dirty="0"/>
                        <a:t> 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Radius of gyration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/>
          <p:cNvSpPr txBox="1">
            <a:spLocks/>
          </p:cNvSpPr>
          <p:nvPr/>
        </p:nvSpPr>
        <p:spPr>
          <a:xfrm>
            <a:off x="2410112" y="5093368"/>
            <a:ext cx="6321600" cy="1684421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accent2"/>
            </a:solidFill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○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914400" rtl="0" eaLnBrk="1" latinLnBrk="0" hangingPunct="1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Wingdings" pitchFamily="2" charset="2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sz="2000" b="0" dirty="0"/>
              <a:t>Nets contain mass and relative angle information </a:t>
            </a:r>
            <a:r>
              <a:rPr lang="en-US" sz="2000" b="0" dirty="0">
                <a:sym typeface="Wingdings"/>
              </a:rPr>
              <a:t> NN can infer about shape</a:t>
            </a:r>
          </a:p>
          <a:p>
            <a:pPr marL="114300" indent="0">
              <a:buFont typeface="Arial" pitchFamily="34" charset="0"/>
              <a:buNone/>
            </a:pPr>
            <a:r>
              <a:rPr lang="en-US" sz="2000" b="0" dirty="0">
                <a:sym typeface="Wingdings"/>
              </a:rPr>
              <a:t>SMILES strings do not contain shape information (without the application of chemical know how anyway)  NN cannot learn the underlying function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009731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the INPUT DATA to the </a:t>
            </a:r>
            <a:r>
              <a:rPr lang="en-US" dirty="0" err="1"/>
              <a:t>PROBLEm</a:t>
            </a:r>
            <a:r>
              <a:rPr lang="en-US" dirty="0"/>
              <a:t> - 2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950" y="551993"/>
            <a:ext cx="2199723" cy="5109091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1579B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Task: classification</a:t>
            </a:r>
          </a:p>
          <a:p>
            <a:r>
              <a:rPr lang="en-US" dirty="0"/>
              <a:t>Level: easy - medium</a:t>
            </a:r>
          </a:p>
          <a:p>
            <a:endParaRPr lang="en-US" dirty="0"/>
          </a:p>
          <a:p>
            <a:r>
              <a:rPr lang="en-US" i="1" dirty="0"/>
              <a:t>Input data:</a:t>
            </a:r>
          </a:p>
          <a:p>
            <a:r>
              <a:rPr lang="en-US" dirty="0"/>
              <a:t>Input no: 1000 / 60,000</a:t>
            </a:r>
          </a:p>
          <a:p>
            <a:r>
              <a:rPr lang="en-US" dirty="0"/>
              <a:t>Level: 2</a:t>
            </a:r>
          </a:p>
          <a:p>
            <a:r>
              <a:rPr lang="en-US" dirty="0"/>
              <a:t>No. classes: </a:t>
            </a:r>
            <a:r>
              <a:rPr lang="en-US" sz="2000" dirty="0"/>
              <a:t>4</a:t>
            </a:r>
          </a:p>
          <a:p>
            <a:endParaRPr lang="en-US" dirty="0"/>
          </a:p>
          <a:p>
            <a:r>
              <a:rPr lang="en-US" i="1" dirty="0"/>
              <a:t>Output target:</a:t>
            </a:r>
          </a:p>
          <a:p>
            <a:r>
              <a:rPr lang="en-US" dirty="0"/>
              <a:t>charge</a:t>
            </a:r>
          </a:p>
          <a:p>
            <a:endParaRPr lang="en-US" dirty="0"/>
          </a:p>
          <a:p>
            <a:r>
              <a:rPr lang="en-US" dirty="0"/>
              <a:t>Test set: unseen molecules</a:t>
            </a:r>
          </a:p>
          <a:p>
            <a:endParaRPr lang="en-US" dirty="0"/>
          </a:p>
          <a:p>
            <a:r>
              <a:rPr lang="en-US" i="1" dirty="0"/>
              <a:t>Training details:</a:t>
            </a:r>
          </a:p>
          <a:p>
            <a:r>
              <a:rPr lang="en-US" dirty="0"/>
              <a:t>Epochs: 300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49805"/>
              </p:ext>
            </p:extLst>
          </p:nvPr>
        </p:nvGraphicFramePr>
        <p:xfrm>
          <a:off x="2410112" y="1878263"/>
          <a:ext cx="631174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6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6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62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Acc. On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Icosphere</a:t>
                      </a:r>
                      <a:r>
                        <a:rPr lang="en-US" dirty="0"/>
                        <a:t> 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Icosphere</a:t>
                      </a:r>
                      <a:r>
                        <a:rPr lang="en-US" dirty="0"/>
                        <a:t> level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2"/>
          <p:cNvSpPr txBox="1">
            <a:spLocks/>
          </p:cNvSpPr>
          <p:nvPr/>
        </p:nvSpPr>
        <p:spPr>
          <a:xfrm>
            <a:off x="2410112" y="5160211"/>
            <a:ext cx="6321600" cy="1203158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accent2"/>
            </a:solidFill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" pitchFamily="2" charset="2"/>
              <a:buChar char="○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914400" rtl="0" eaLnBrk="1" latinLnBrk="0" hangingPunct="1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Wingdings" pitchFamily="2" charset="2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sz="2000" b="0" dirty="0"/>
              <a:t>Both SMILES and nets contain the relevant information. </a:t>
            </a:r>
          </a:p>
          <a:p>
            <a:pPr marL="114300" indent="0">
              <a:buFont typeface="Arial" pitchFamily="34" charset="0"/>
              <a:buNone/>
            </a:pPr>
            <a:r>
              <a:rPr lang="en-US" sz="2000" b="0" dirty="0"/>
              <a:t>SMILES</a:t>
            </a:r>
            <a:r>
              <a:rPr lang="en-US" sz="2000" dirty="0"/>
              <a:t>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b="0" dirty="0">
                <a:sym typeface="Wingdings"/>
              </a:rPr>
              <a:t>charge is the easier problem.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247395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BD16-3643-4EA4-BA1E-3F0D8406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5F362-07F3-449A-9DAA-DAEB50248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sz="2800" b="0" dirty="0"/>
              <a:t>Presented a method for data augmentation</a:t>
            </a:r>
          </a:p>
          <a:p>
            <a:r>
              <a:rPr lang="en-GB" sz="2800" b="0" dirty="0"/>
              <a:t>Presented a method to include information about 3D structure and symmetry</a:t>
            </a:r>
          </a:p>
          <a:p>
            <a:r>
              <a:rPr lang="en-GB" sz="2800" b="0" dirty="0"/>
              <a:t>Creating small benchmark datasets (to be done before attempting the </a:t>
            </a:r>
            <a:r>
              <a:rPr lang="en-GB" sz="2800" b="0" dirty="0" err="1"/>
              <a:t>MoleculeNet</a:t>
            </a:r>
            <a:r>
              <a:rPr lang="en-GB" sz="2800" b="0" dirty="0"/>
              <a:t> benchmarks)</a:t>
            </a:r>
          </a:p>
        </p:txBody>
      </p:sp>
    </p:spTree>
    <p:extLst>
      <p:ext uri="{BB962C8B-B14F-4D97-AF65-F5344CB8AC3E}">
        <p14:creationId xmlns:p14="http://schemas.microsoft.com/office/powerpoint/2010/main" val="1776963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BD16-3643-4EA4-BA1E-3F0D8406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5F362-07F3-449A-9DAA-DAEB50248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2082" y="1302707"/>
            <a:ext cx="7729630" cy="4828194"/>
          </a:xfrm>
          <a:solidFill>
            <a:schemeClr val="bg1"/>
          </a:solidFill>
        </p:spPr>
        <p:txBody>
          <a:bodyPr/>
          <a:lstStyle/>
          <a:p>
            <a:pPr marL="114300" indent="0">
              <a:buNone/>
            </a:pPr>
            <a:r>
              <a:rPr lang="en-GB" sz="2000" b="0" dirty="0"/>
              <a:t>Further data augmentation can be done by:</a:t>
            </a:r>
          </a:p>
          <a:p>
            <a:r>
              <a:rPr lang="en-GB" sz="2000" b="0" dirty="0"/>
              <a:t>Symmetry breaking by distorting along vibrational directions (normal modes)</a:t>
            </a:r>
          </a:p>
          <a:p>
            <a:r>
              <a:rPr lang="en-GB" sz="2000" b="0" dirty="0"/>
              <a:t>Including rotation of the molecule (not tested yet)</a:t>
            </a:r>
          </a:p>
          <a:p>
            <a:pPr marL="114300" indent="0">
              <a:buNone/>
            </a:pPr>
            <a:endParaRPr lang="en-GB" sz="2000" b="0" dirty="0"/>
          </a:p>
          <a:p>
            <a:pPr marL="114300" indent="0">
              <a:buNone/>
            </a:pPr>
            <a:r>
              <a:rPr lang="en-GB" sz="2000" b="0" dirty="0"/>
              <a:t>Testing the method</a:t>
            </a:r>
          </a:p>
          <a:p>
            <a:r>
              <a:rPr lang="en-GB" sz="2000" b="0" dirty="0"/>
              <a:t>Creating larger datasets of molecules (&gt;1000)</a:t>
            </a:r>
          </a:p>
          <a:p>
            <a:r>
              <a:rPr lang="en-GB" sz="2000" b="0" dirty="0"/>
              <a:t>Trying out the </a:t>
            </a:r>
            <a:r>
              <a:rPr lang="en-GB" sz="2000" b="0" dirty="0" err="1"/>
              <a:t>MoleculeNet</a:t>
            </a:r>
            <a:r>
              <a:rPr lang="en-GB" sz="2000" b="0" dirty="0"/>
              <a:t> benchmarks</a:t>
            </a:r>
          </a:p>
          <a:p>
            <a:r>
              <a:rPr lang="en-GB" sz="2000" b="0" dirty="0"/>
              <a:t>Attempting de novo molecule suggestion etc</a:t>
            </a:r>
          </a:p>
          <a:p>
            <a:endParaRPr lang="en-GB" sz="2000" b="0" dirty="0"/>
          </a:p>
          <a:p>
            <a:pPr marL="114300" indent="0">
              <a:buNone/>
            </a:pPr>
            <a:r>
              <a:rPr lang="en-GB" sz="2000" b="0" dirty="0"/>
              <a:t>Developing the input data method</a:t>
            </a:r>
          </a:p>
          <a:p>
            <a:r>
              <a:rPr lang="en-GB" sz="2000" b="0" dirty="0"/>
              <a:t>Finding out what information we need to include, mass, charge, valence, distance? </a:t>
            </a:r>
          </a:p>
          <a:p>
            <a:r>
              <a:rPr lang="en-GB" sz="2000" b="0" dirty="0"/>
              <a:t>Testing unscaled </a:t>
            </a:r>
            <a:r>
              <a:rPr lang="en-GB" sz="2000" b="0" dirty="0" err="1"/>
              <a:t>icospheres</a:t>
            </a:r>
            <a:endParaRPr lang="en-GB" sz="2000" b="0" dirty="0"/>
          </a:p>
        </p:txBody>
      </p:sp>
    </p:spTree>
    <p:extLst>
      <p:ext uri="{BB962C8B-B14F-4D97-AF65-F5344CB8AC3E}">
        <p14:creationId xmlns:p14="http://schemas.microsoft.com/office/powerpoint/2010/main" val="2938469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25" y="857251"/>
            <a:ext cx="8306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55C84A-6293-444D-B2C6-9D9DE4BB84C4}"/>
              </a:ext>
            </a:extLst>
          </p:cNvPr>
          <p:cNvSpPr txBox="1"/>
          <p:nvPr/>
        </p:nvSpPr>
        <p:spPr>
          <a:xfrm>
            <a:off x="688931" y="141011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Ella Gale, ella.gale@bristol.ac.uk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29AEE3-97DF-4486-9503-4107A2D6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2: Chemical data is small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02CD80-D1E0-4186-B681-54879C71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Small compared to chemical space</a:t>
            </a:r>
          </a:p>
        </p:txBody>
      </p:sp>
    </p:spTree>
    <p:extLst>
      <p:ext uri="{BB962C8B-B14F-4D97-AF65-F5344CB8AC3E}">
        <p14:creationId xmlns:p14="http://schemas.microsoft.com/office/powerpoint/2010/main" val="398486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r="16984" b="24607"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53950" y="2162100"/>
            <a:ext cx="7436100" cy="1538400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10</a:t>
            </a:r>
            <a:r>
              <a:rPr lang="en-GB" b="1" baseline="30000" dirty="0">
                <a:solidFill>
                  <a:schemeClr val="accent2"/>
                </a:solidFill>
              </a:rPr>
              <a:t>60</a:t>
            </a:r>
            <a:endParaRPr b="1" baseline="30000" dirty="0">
              <a:solidFill>
                <a:schemeClr val="accent2"/>
              </a:solidFill>
            </a:endParaRPr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53950" y="4005300"/>
            <a:ext cx="7436100" cy="583800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GB" sz="2500"/>
              <a:t>Potential Pharmacological molecules possible</a:t>
            </a:r>
            <a:endParaRPr sz="2500"/>
          </a:p>
        </p:txBody>
      </p:sp>
      <p:sp>
        <p:nvSpPr>
          <p:cNvPr id="106" name="Google Shape;106;p17"/>
          <p:cNvSpPr txBox="1"/>
          <p:nvPr/>
        </p:nvSpPr>
        <p:spPr>
          <a:xfrm>
            <a:off x="99150" y="5341125"/>
            <a:ext cx="8945700" cy="58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950">
                <a:solidFill>
                  <a:srgbClr val="FFFFFF"/>
                </a:solidFill>
                <a:highlight>
                  <a:schemeClr val="dk2"/>
                </a:highlight>
              </a:rPr>
              <a:t>Image source: © Alexandre Borrel, PhD</a:t>
            </a:r>
            <a:endParaRPr sz="950">
              <a:solidFill>
                <a:srgbClr val="FFFFFF"/>
              </a:solidFill>
              <a:highlight>
                <a:schemeClr val="dk2"/>
              </a:highlight>
            </a:endParaRPr>
          </a:p>
          <a:p>
            <a:r>
              <a:rPr lang="en-GB" sz="1050">
                <a:solidFill>
                  <a:srgbClr val="FFFFFF"/>
                </a:solidFill>
                <a:highlight>
                  <a:schemeClr val="dk2"/>
                </a:highlight>
              </a:rPr>
              <a:t>The ChemMaps tool allows the user to visualise a structure as a star within a galaxy of other compounds whose closeness reflects their structural similarity see ChemMaps.com</a:t>
            </a:r>
            <a:endParaRPr sz="950">
              <a:solidFill>
                <a:srgbClr val="FFFFFF"/>
              </a:solidFill>
              <a:highlight>
                <a:schemeClr val="dk2"/>
              </a:highlight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935550" y="1221900"/>
            <a:ext cx="3354300" cy="6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Chemical Space</a:t>
            </a:r>
            <a:endParaRPr sz="30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r="16984" b="24607"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853950" y="2162100"/>
            <a:ext cx="7436100" cy="1538400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-GB" sz="7200" b="1" dirty="0">
                <a:solidFill>
                  <a:schemeClr val="accent2"/>
                </a:solidFill>
              </a:rPr>
              <a:t>&lt;0.000000001%</a:t>
            </a:r>
            <a:endParaRPr sz="7200" b="1" baseline="30000" dirty="0">
              <a:solidFill>
                <a:schemeClr val="accent2"/>
              </a:solidFill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853950" y="4005300"/>
            <a:ext cx="7436100" cy="583800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rPr lang="en-GB" sz="2500"/>
              <a:t>Of Possible Molecules Have Been Synthesised </a:t>
            </a:r>
            <a:endParaRPr sz="2500"/>
          </a:p>
        </p:txBody>
      </p:sp>
      <p:sp>
        <p:nvSpPr>
          <p:cNvPr id="115" name="Google Shape;115;p18"/>
          <p:cNvSpPr txBox="1"/>
          <p:nvPr/>
        </p:nvSpPr>
        <p:spPr>
          <a:xfrm>
            <a:off x="99150" y="5341125"/>
            <a:ext cx="8945700" cy="583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950">
                <a:solidFill>
                  <a:srgbClr val="FFFFFF"/>
                </a:solidFill>
                <a:highlight>
                  <a:schemeClr val="dk2"/>
                </a:highlight>
              </a:rPr>
              <a:t>Source: © Alexandre Borrel, PhD</a:t>
            </a:r>
            <a:endParaRPr sz="950">
              <a:solidFill>
                <a:srgbClr val="FFFFFF"/>
              </a:solidFill>
              <a:highlight>
                <a:schemeClr val="dk2"/>
              </a:highlight>
            </a:endParaRPr>
          </a:p>
          <a:p>
            <a:r>
              <a:rPr lang="en-GB" sz="1050">
                <a:solidFill>
                  <a:srgbClr val="FFFFFF"/>
                </a:solidFill>
                <a:highlight>
                  <a:schemeClr val="dk2"/>
                </a:highlight>
              </a:rPr>
              <a:t>The ChemMaps tool allows the user to visualise a structure as a star within a galaxy of other compounds whose closeness reflects their structural similarity</a:t>
            </a:r>
            <a:endParaRPr sz="950">
              <a:solidFill>
                <a:srgbClr val="FFFFFF"/>
              </a:solidFill>
              <a:highlight>
                <a:schemeClr val="dk2"/>
              </a:highlight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935550" y="1221900"/>
            <a:ext cx="3354300" cy="63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0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Chemical Space</a:t>
            </a:r>
            <a:endParaRPr sz="30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29AEE3-97DF-4486-9503-4107A2D6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2: Chemical data is small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02CD80-D1E0-4186-B681-54879C71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Small compared to chemical space</a:t>
            </a:r>
          </a:p>
          <a:p>
            <a:r>
              <a:rPr lang="en-GB" sz="4000" dirty="0"/>
              <a:t>Small compared to datasets used successful in ML</a:t>
            </a:r>
          </a:p>
        </p:txBody>
      </p:sp>
    </p:spTree>
    <p:extLst>
      <p:ext uri="{BB962C8B-B14F-4D97-AF65-F5344CB8AC3E}">
        <p14:creationId xmlns:p14="http://schemas.microsoft.com/office/powerpoint/2010/main" val="398222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Example-images-from-the-MNIST-dataset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00" b="-8000"/>
          <a:stretch>
            <a:fillRect/>
          </a:stretch>
        </p:blipFill>
        <p:spPr>
          <a:xfrm>
            <a:off x="822960" y="1097279"/>
            <a:ext cx="4711566" cy="5465417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628104" y="710793"/>
            <a:ext cx="3074738" cy="546541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MNIST:</a:t>
            </a:r>
          </a:p>
          <a:p>
            <a:r>
              <a:rPr lang="en-US" b="0" dirty="0"/>
              <a:t>Input data: </a:t>
            </a:r>
            <a:r>
              <a:rPr lang="en-US" b="0" dirty="0" err="1"/>
              <a:t>greyscale</a:t>
            </a:r>
            <a:r>
              <a:rPr lang="en-US" b="0" dirty="0"/>
              <a:t> 28x28 pixel image</a:t>
            </a:r>
          </a:p>
          <a:p>
            <a:r>
              <a:rPr lang="en-US" b="0" dirty="0"/>
              <a:t>No. Classes = 10</a:t>
            </a:r>
          </a:p>
          <a:p>
            <a:r>
              <a:rPr lang="en-US" b="0" dirty="0"/>
              <a:t>No. Examples:, 60,000</a:t>
            </a:r>
          </a:p>
          <a:p>
            <a:r>
              <a:rPr lang="en-US" b="0" dirty="0"/>
              <a:t>No. examples per class: 6000</a:t>
            </a:r>
          </a:p>
          <a:p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 In Visual Classification Tasks: Benchmark</a:t>
            </a:r>
          </a:p>
        </p:txBody>
      </p:sp>
    </p:spTree>
    <p:extLst>
      <p:ext uri="{BB962C8B-B14F-4D97-AF65-F5344CB8AC3E}">
        <p14:creationId xmlns:p14="http://schemas.microsoft.com/office/powerpoint/2010/main" val="11211854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10144</TotalTime>
  <Words>2106</Words>
  <Application>Microsoft Office PowerPoint</Application>
  <PresentationFormat>On-screen Show (4:3)</PresentationFormat>
  <Paragraphs>529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Lato</vt:lpstr>
      <vt:lpstr>Raleway</vt:lpstr>
      <vt:lpstr>Roboto</vt:lpstr>
      <vt:lpstr>Wingdings</vt:lpstr>
      <vt:lpstr>Angles</vt:lpstr>
      <vt:lpstr>Novel Chemical Structure Input Method</vt:lpstr>
      <vt:lpstr>PowerPoint Presentation</vt:lpstr>
      <vt:lpstr>Problems unique to applying AI/ML to chemistry</vt:lpstr>
      <vt:lpstr>Motivation 1: 3D shape is important</vt:lpstr>
      <vt:lpstr>Motivation 2: Chemical data is small</vt:lpstr>
      <vt:lpstr>1060</vt:lpstr>
      <vt:lpstr>&lt;0.000000001%</vt:lpstr>
      <vt:lpstr>Motivation 2: Chemical data is small</vt:lpstr>
      <vt:lpstr>Data Used In Visual Classification Tasks: Benchmark</vt:lpstr>
      <vt:lpstr>The MNIST TAsK is ‘understandable’</vt:lpstr>
      <vt:lpstr>Data Used In Visual Classification Tasks</vt:lpstr>
      <vt:lpstr>MoleculeNET: Chemical Benchmarks</vt:lpstr>
      <vt:lpstr>Solution to small datasets: Data Augmentation</vt:lpstr>
      <vt:lpstr>Solution to small datasets: Data Augmentation</vt:lpstr>
      <vt:lpstr>PowerPoint Presentation</vt:lpstr>
      <vt:lpstr>Encoding Chemicals</vt:lpstr>
      <vt:lpstr>How difficult is the problem?</vt:lpstr>
      <vt:lpstr>Encoding Chemicals (New)</vt:lpstr>
      <vt:lpstr>Symmetry, rotation, augmentation</vt:lpstr>
      <vt:lpstr>Icosahedrons offer the smallest distortion when going from 3D to 20</vt:lpstr>
      <vt:lpstr>1. Encapsulate molecule in an icosahedron</vt:lpstr>
      <vt:lpstr>Scale and project atoms from centre of mass to surface of icosahedron</vt:lpstr>
      <vt:lpstr>Colour panels of icosahedron and Unfold</vt:lpstr>
      <vt:lpstr>Encod  Benzene</vt:lpstr>
      <vt:lpstr>enantomers</vt:lpstr>
      <vt:lpstr>Sugar example</vt:lpstr>
      <vt:lpstr>Encoding Chemicals (New!)</vt:lpstr>
      <vt:lpstr>Coarse-graining</vt:lpstr>
      <vt:lpstr>methodology</vt:lpstr>
      <vt:lpstr>Types of Deep neural network tasks and architecture</vt:lpstr>
      <vt:lpstr>Experimental Architectures </vt:lpstr>
      <vt:lpstr>Experimental details</vt:lpstr>
      <vt:lpstr>PowerPoint Presentation</vt:lpstr>
      <vt:lpstr>Difficulty of pRoblem</vt:lpstr>
      <vt:lpstr>RESULTS</vt:lpstr>
      <vt:lpstr>Has It learned to ‘read’ the Nets? </vt:lpstr>
      <vt:lpstr>Effect of Augmentation 1: Without augmentation</vt:lpstr>
      <vt:lpstr>Effect of augmentation: With augmentation</vt:lpstr>
      <vt:lpstr>Effect of augmentation: With augmentation</vt:lpstr>
      <vt:lpstr>Can It learn Shape parameters?  (i.e. those based on moments of inertia)</vt:lpstr>
      <vt:lpstr>Match the input data to the problem - 1</vt:lpstr>
      <vt:lpstr>MATCH the INPUT DATA to the PROBLEm - 2</vt:lpstr>
      <vt:lpstr>Summary</vt:lpstr>
      <vt:lpstr>Further directions</vt:lpstr>
      <vt:lpstr>PowerPoint Presentation</vt:lpstr>
    </vt:vector>
  </TitlesOfParts>
  <Company>uwe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 Chemical Structure Input Method</dc:title>
  <dc:creator>ella gale</dc:creator>
  <cp:lastModifiedBy>Ella</cp:lastModifiedBy>
  <cp:revision>66</cp:revision>
  <dcterms:created xsi:type="dcterms:W3CDTF">2020-09-18T14:25:41Z</dcterms:created>
  <dcterms:modified xsi:type="dcterms:W3CDTF">2020-09-25T15:35:55Z</dcterms:modified>
</cp:coreProperties>
</file>